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8" r:id="rId3"/>
    <p:sldId id="263" r:id="rId4"/>
    <p:sldId id="259" r:id="rId5"/>
    <p:sldId id="260" r:id="rId6"/>
    <p:sldId id="264" r:id="rId7"/>
    <p:sldId id="261" r:id="rId8"/>
    <p:sldId id="265" r:id="rId9"/>
    <p:sldId id="266" r:id="rId10"/>
    <p:sldId id="268" r:id="rId11"/>
    <p:sldId id="269" r:id="rId12"/>
    <p:sldId id="270" r:id="rId13"/>
    <p:sldId id="276" r:id="rId14"/>
    <p:sldId id="277" r:id="rId15"/>
    <p:sldId id="271" r:id="rId16"/>
    <p:sldId id="278" r:id="rId17"/>
    <p:sldId id="267" r:id="rId18"/>
    <p:sldId id="284" r:id="rId19"/>
    <p:sldId id="285" r:id="rId20"/>
    <p:sldId id="286" r:id="rId21"/>
    <p:sldId id="287" r:id="rId22"/>
    <p:sldId id="288" r:id="rId23"/>
    <p:sldId id="289" r:id="rId24"/>
    <p:sldId id="290" r:id="rId25"/>
    <p:sldId id="280" r:id="rId26"/>
    <p:sldId id="291" r:id="rId27"/>
    <p:sldId id="292" r:id="rId28"/>
    <p:sldId id="275" r:id="rId29"/>
    <p:sldId id="293" r:id="rId30"/>
    <p:sldId id="272" r:id="rId31"/>
    <p:sldId id="282" r:id="rId32"/>
    <p:sldId id="294" r:id="rId33"/>
    <p:sldId id="295" r:id="rId34"/>
    <p:sldId id="296" r:id="rId35"/>
    <p:sldId id="297" r:id="rId36"/>
    <p:sldId id="298" r:id="rId37"/>
    <p:sldId id="299" r:id="rId38"/>
    <p:sldId id="300" r:id="rId39"/>
    <p:sldId id="301" r:id="rId40"/>
    <p:sldId id="281" r:id="rId41"/>
    <p:sldId id="274" r:id="rId42"/>
    <p:sldId id="30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85079-FAC3-41E8-94EF-84B1A2C95872}" v="1182" dt="2022-04-14T18:56:17.072"/>
    <p1510:client id="{213207ED-26EE-4029-890E-3662335408A3}" v="615" dt="2022-04-15T04:12:16.541"/>
    <p1510:client id="{2239AB03-63E9-4391-946C-3111FB77FC54}" v="319" dt="2022-04-19T04:32:07.027"/>
    <p1510:client id="{4FEB8F21-11EB-2063-03A7-3E5A510C57D4}" v="9" dt="2022-04-19T15:06:10.600"/>
    <p1510:client id="{52C2ED52-7D1F-E389-2358-A7529F5D5707}" v="682" dt="2022-04-15T10:24:01.013"/>
    <p1510:client id="{9093DB6A-8864-48B9-AF35-590BE059DFFF}" v="428" dt="2022-04-19T13:51:17.676"/>
    <p1510:client id="{B40831B6-1463-40AF-805A-043339DF62C3}" v="1100" dt="2022-04-15T12:37:09.367"/>
    <p1510:client id="{CDC52390-545C-E082-27AD-D2604D52427E}" v="241" dt="2022-04-19T14:33:38.937"/>
    <p1510:client id="{E4A50999-3BC1-AF34-115A-0CFD2C874593}" v="91" dt="2022-04-14T19:04:00.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13D255-E693-4D30-B69E-DD79120001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3CF021C-273E-4CA7-9F7B-4710A7B91055}">
      <dgm:prSet/>
      <dgm:spPr/>
      <dgm:t>
        <a:bodyPr/>
        <a:lstStyle/>
        <a:p>
          <a:r>
            <a:rPr lang="en-US" dirty="0"/>
            <a:t>How can Data Science help in customer retention?</a:t>
          </a:r>
        </a:p>
      </dgm:t>
    </dgm:pt>
    <dgm:pt modelId="{23A527A2-8BCD-400D-8644-A1BD2CEFC2BE}" type="parTrans" cxnId="{85C76DE9-658F-41C3-ADF1-4177F19467F4}">
      <dgm:prSet/>
      <dgm:spPr/>
      <dgm:t>
        <a:bodyPr/>
        <a:lstStyle/>
        <a:p>
          <a:endParaRPr lang="en-US"/>
        </a:p>
      </dgm:t>
    </dgm:pt>
    <dgm:pt modelId="{B3106544-57A4-44FE-BCD0-C838C6E3717F}" type="sibTrans" cxnId="{85C76DE9-658F-41C3-ADF1-4177F19467F4}">
      <dgm:prSet/>
      <dgm:spPr/>
      <dgm:t>
        <a:bodyPr/>
        <a:lstStyle/>
        <a:p>
          <a:endParaRPr lang="en-US"/>
        </a:p>
      </dgm:t>
    </dgm:pt>
    <dgm:pt modelId="{6EAEA0A5-4368-4B50-B673-0A4370037BC5}">
      <dgm:prSet/>
      <dgm:spPr/>
      <dgm:t>
        <a:bodyPr/>
        <a:lstStyle/>
        <a:p>
          <a:pPr rtl="0"/>
          <a:r>
            <a:rPr lang="en-US" dirty="0"/>
            <a:t>What kind of predictions can data scientists make </a:t>
          </a:r>
          <a:r>
            <a:rPr lang="en-US" dirty="0">
              <a:latin typeface="Sagona Book"/>
            </a:rPr>
            <a:t>with thiis</a:t>
          </a:r>
          <a:r>
            <a:rPr lang="en-US" dirty="0"/>
            <a:t> data and can this explain if the customers will stay with the company for a long time?</a:t>
          </a:r>
          <a:r>
            <a:rPr lang="en-US" dirty="0">
              <a:latin typeface="Sagona Book"/>
            </a:rPr>
            <a:t> In other terms, what characteristics have more influence in prediction?</a:t>
          </a:r>
          <a:endParaRPr lang="en-US" dirty="0"/>
        </a:p>
      </dgm:t>
    </dgm:pt>
    <dgm:pt modelId="{B1F30353-9885-4AE4-A45D-A8F84D3310D0}" type="parTrans" cxnId="{A35B5753-A03E-4A12-B46A-BBE1E625F037}">
      <dgm:prSet/>
      <dgm:spPr/>
      <dgm:t>
        <a:bodyPr/>
        <a:lstStyle/>
        <a:p>
          <a:endParaRPr lang="en-US"/>
        </a:p>
      </dgm:t>
    </dgm:pt>
    <dgm:pt modelId="{02CD8D95-1B79-47E6-83A7-0F994B747BE2}" type="sibTrans" cxnId="{A35B5753-A03E-4A12-B46A-BBE1E625F037}">
      <dgm:prSet/>
      <dgm:spPr/>
      <dgm:t>
        <a:bodyPr/>
        <a:lstStyle/>
        <a:p>
          <a:endParaRPr lang="en-US"/>
        </a:p>
      </dgm:t>
    </dgm:pt>
    <dgm:pt modelId="{C8AEC6E2-5D3D-41FB-9809-D737AB38A176}" type="pres">
      <dgm:prSet presAssocID="{3D13D255-E693-4D30-B69E-DD79120001EB}" presName="root" presStyleCnt="0">
        <dgm:presLayoutVars>
          <dgm:dir/>
          <dgm:resizeHandles val="exact"/>
        </dgm:presLayoutVars>
      </dgm:prSet>
      <dgm:spPr/>
    </dgm:pt>
    <dgm:pt modelId="{5E8DE4A2-6EF5-4135-B18F-38BD70BF0DED}" type="pres">
      <dgm:prSet presAssocID="{23CF021C-273E-4CA7-9F7B-4710A7B91055}" presName="compNode" presStyleCnt="0"/>
      <dgm:spPr/>
    </dgm:pt>
    <dgm:pt modelId="{9F453DF2-63FB-4EF5-B65C-9E154CE0378D}" type="pres">
      <dgm:prSet presAssocID="{23CF021C-273E-4CA7-9F7B-4710A7B91055}" presName="bgRect" presStyleLbl="bgShp" presStyleIdx="0" presStyleCnt="2"/>
      <dgm:spPr/>
    </dgm:pt>
    <dgm:pt modelId="{42EA19B3-CB52-449E-A192-CFFCBD291DAE}" type="pres">
      <dgm:prSet presAssocID="{23CF021C-273E-4CA7-9F7B-4710A7B9105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B592640A-B6C3-4021-8429-D23995B6429F}" type="pres">
      <dgm:prSet presAssocID="{23CF021C-273E-4CA7-9F7B-4710A7B91055}" presName="spaceRect" presStyleCnt="0"/>
      <dgm:spPr/>
    </dgm:pt>
    <dgm:pt modelId="{CE87F3DE-3400-4DEB-ADE5-8A55298C996A}" type="pres">
      <dgm:prSet presAssocID="{23CF021C-273E-4CA7-9F7B-4710A7B91055}" presName="parTx" presStyleLbl="revTx" presStyleIdx="0" presStyleCnt="2">
        <dgm:presLayoutVars>
          <dgm:chMax val="0"/>
          <dgm:chPref val="0"/>
        </dgm:presLayoutVars>
      </dgm:prSet>
      <dgm:spPr/>
    </dgm:pt>
    <dgm:pt modelId="{F189340E-5DC0-4A5B-A91E-5FA13BC4CAB8}" type="pres">
      <dgm:prSet presAssocID="{B3106544-57A4-44FE-BCD0-C838C6E3717F}" presName="sibTrans" presStyleCnt="0"/>
      <dgm:spPr/>
    </dgm:pt>
    <dgm:pt modelId="{4A97BE57-818B-476B-9ECC-8116A827107D}" type="pres">
      <dgm:prSet presAssocID="{6EAEA0A5-4368-4B50-B673-0A4370037BC5}" presName="compNode" presStyleCnt="0"/>
      <dgm:spPr/>
    </dgm:pt>
    <dgm:pt modelId="{0CE78F43-45EC-4FF4-97E7-80C6A506B1C9}" type="pres">
      <dgm:prSet presAssocID="{6EAEA0A5-4368-4B50-B673-0A4370037BC5}" presName="bgRect" presStyleLbl="bgShp" presStyleIdx="1" presStyleCnt="2"/>
      <dgm:spPr/>
    </dgm:pt>
    <dgm:pt modelId="{1BF2F413-02AE-48F0-8096-91002B0FD3A2}" type="pres">
      <dgm:prSet presAssocID="{6EAEA0A5-4368-4B50-B673-0A4370037BC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C4B9028-F0E7-42C3-A26B-9597A2280AAC}" type="pres">
      <dgm:prSet presAssocID="{6EAEA0A5-4368-4B50-B673-0A4370037BC5}" presName="spaceRect" presStyleCnt="0"/>
      <dgm:spPr/>
    </dgm:pt>
    <dgm:pt modelId="{A268E0D1-F558-4A47-A460-7EF3EC8A67C8}" type="pres">
      <dgm:prSet presAssocID="{6EAEA0A5-4368-4B50-B673-0A4370037BC5}" presName="parTx" presStyleLbl="revTx" presStyleIdx="1" presStyleCnt="2">
        <dgm:presLayoutVars>
          <dgm:chMax val="0"/>
          <dgm:chPref val="0"/>
        </dgm:presLayoutVars>
      </dgm:prSet>
      <dgm:spPr/>
    </dgm:pt>
  </dgm:ptLst>
  <dgm:cxnLst>
    <dgm:cxn modelId="{BC2E1612-2125-4AA1-A62D-775203184435}" type="presOf" srcId="{23CF021C-273E-4CA7-9F7B-4710A7B91055}" destId="{CE87F3DE-3400-4DEB-ADE5-8A55298C996A}" srcOrd="0" destOrd="0" presId="urn:microsoft.com/office/officeart/2018/2/layout/IconVerticalSolidList"/>
    <dgm:cxn modelId="{AE641F5F-8304-4351-AC25-CDA909BBE4CD}" type="presOf" srcId="{6EAEA0A5-4368-4B50-B673-0A4370037BC5}" destId="{A268E0D1-F558-4A47-A460-7EF3EC8A67C8}" srcOrd="0" destOrd="0" presId="urn:microsoft.com/office/officeart/2018/2/layout/IconVerticalSolidList"/>
    <dgm:cxn modelId="{A35B5753-A03E-4A12-B46A-BBE1E625F037}" srcId="{3D13D255-E693-4D30-B69E-DD79120001EB}" destId="{6EAEA0A5-4368-4B50-B673-0A4370037BC5}" srcOrd="1" destOrd="0" parTransId="{B1F30353-9885-4AE4-A45D-A8F84D3310D0}" sibTransId="{02CD8D95-1B79-47E6-83A7-0F994B747BE2}"/>
    <dgm:cxn modelId="{85C76DE9-658F-41C3-ADF1-4177F19467F4}" srcId="{3D13D255-E693-4D30-B69E-DD79120001EB}" destId="{23CF021C-273E-4CA7-9F7B-4710A7B91055}" srcOrd="0" destOrd="0" parTransId="{23A527A2-8BCD-400D-8644-A1BD2CEFC2BE}" sibTransId="{B3106544-57A4-44FE-BCD0-C838C6E3717F}"/>
    <dgm:cxn modelId="{B8F585EC-F3F7-4FC8-8492-47E49C29269B}" type="presOf" srcId="{3D13D255-E693-4D30-B69E-DD79120001EB}" destId="{C8AEC6E2-5D3D-41FB-9809-D737AB38A176}" srcOrd="0" destOrd="0" presId="urn:microsoft.com/office/officeart/2018/2/layout/IconVerticalSolidList"/>
    <dgm:cxn modelId="{57ABB817-6F9C-47FE-8411-FC35B6C8F60C}" type="presParOf" srcId="{C8AEC6E2-5D3D-41FB-9809-D737AB38A176}" destId="{5E8DE4A2-6EF5-4135-B18F-38BD70BF0DED}" srcOrd="0" destOrd="0" presId="urn:microsoft.com/office/officeart/2018/2/layout/IconVerticalSolidList"/>
    <dgm:cxn modelId="{3FEF3511-D034-4CD1-AEDE-DDC65AF7DCC8}" type="presParOf" srcId="{5E8DE4A2-6EF5-4135-B18F-38BD70BF0DED}" destId="{9F453DF2-63FB-4EF5-B65C-9E154CE0378D}" srcOrd="0" destOrd="0" presId="urn:microsoft.com/office/officeart/2018/2/layout/IconVerticalSolidList"/>
    <dgm:cxn modelId="{263476B3-BC46-44D8-9303-453B3C3FAFCB}" type="presParOf" srcId="{5E8DE4A2-6EF5-4135-B18F-38BD70BF0DED}" destId="{42EA19B3-CB52-449E-A192-CFFCBD291DAE}" srcOrd="1" destOrd="0" presId="urn:microsoft.com/office/officeart/2018/2/layout/IconVerticalSolidList"/>
    <dgm:cxn modelId="{AD477116-28EA-4FB9-93B8-4D048392FF4A}" type="presParOf" srcId="{5E8DE4A2-6EF5-4135-B18F-38BD70BF0DED}" destId="{B592640A-B6C3-4021-8429-D23995B6429F}" srcOrd="2" destOrd="0" presId="urn:microsoft.com/office/officeart/2018/2/layout/IconVerticalSolidList"/>
    <dgm:cxn modelId="{9114E7BA-4B98-4EFC-B1C9-6C74BA7C5FC0}" type="presParOf" srcId="{5E8DE4A2-6EF5-4135-B18F-38BD70BF0DED}" destId="{CE87F3DE-3400-4DEB-ADE5-8A55298C996A}" srcOrd="3" destOrd="0" presId="urn:microsoft.com/office/officeart/2018/2/layout/IconVerticalSolidList"/>
    <dgm:cxn modelId="{4B7263CE-E244-4221-9AB5-2FA22DB956B0}" type="presParOf" srcId="{C8AEC6E2-5D3D-41FB-9809-D737AB38A176}" destId="{F189340E-5DC0-4A5B-A91E-5FA13BC4CAB8}" srcOrd="1" destOrd="0" presId="urn:microsoft.com/office/officeart/2018/2/layout/IconVerticalSolidList"/>
    <dgm:cxn modelId="{B4B24306-DBA9-4A43-B23E-D61DA70713B1}" type="presParOf" srcId="{C8AEC6E2-5D3D-41FB-9809-D737AB38A176}" destId="{4A97BE57-818B-476B-9ECC-8116A827107D}" srcOrd="2" destOrd="0" presId="urn:microsoft.com/office/officeart/2018/2/layout/IconVerticalSolidList"/>
    <dgm:cxn modelId="{25505A9B-88BC-4FCE-B356-EE6DB8654E24}" type="presParOf" srcId="{4A97BE57-818B-476B-9ECC-8116A827107D}" destId="{0CE78F43-45EC-4FF4-97E7-80C6A506B1C9}" srcOrd="0" destOrd="0" presId="urn:microsoft.com/office/officeart/2018/2/layout/IconVerticalSolidList"/>
    <dgm:cxn modelId="{B14CB1B1-ED94-4164-939B-C7B264A28DDC}" type="presParOf" srcId="{4A97BE57-818B-476B-9ECC-8116A827107D}" destId="{1BF2F413-02AE-48F0-8096-91002B0FD3A2}" srcOrd="1" destOrd="0" presId="urn:microsoft.com/office/officeart/2018/2/layout/IconVerticalSolidList"/>
    <dgm:cxn modelId="{19338CC0-ED62-48F0-85D6-BD5E17FB4B76}" type="presParOf" srcId="{4A97BE57-818B-476B-9ECC-8116A827107D}" destId="{8C4B9028-F0E7-42C3-A26B-9597A2280AAC}" srcOrd="2" destOrd="0" presId="urn:microsoft.com/office/officeart/2018/2/layout/IconVerticalSolidList"/>
    <dgm:cxn modelId="{2FCF20F2-9F8F-43B4-AB55-A6DE6F91A1A6}" type="presParOf" srcId="{4A97BE57-818B-476B-9ECC-8116A827107D}" destId="{A268E0D1-F558-4A47-A460-7EF3EC8A67C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6525A8-C826-4F74-869B-9E8251123C4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9E7F345B-7000-4874-BF16-F627D6E2A921}">
      <dgm:prSet/>
      <dgm:spPr/>
      <dgm:t>
        <a:bodyPr/>
        <a:lstStyle/>
        <a:p>
          <a:r>
            <a:rPr lang="en-US" dirty="0"/>
            <a:t>The data, Customer Retention, contains 71 </a:t>
          </a:r>
          <a:r>
            <a:rPr lang="en-US" dirty="0">
              <a:latin typeface="Sagona Book"/>
            </a:rPr>
            <a:t>questions</a:t>
          </a:r>
          <a:r>
            <a:rPr lang="en-US" dirty="0"/>
            <a:t> asked to </a:t>
          </a:r>
          <a:r>
            <a:rPr lang="en-US" dirty="0">
              <a:latin typeface="Sagona Book"/>
            </a:rPr>
            <a:t>269</a:t>
          </a:r>
          <a:r>
            <a:rPr lang="en-US" dirty="0"/>
            <a:t> clients.</a:t>
          </a:r>
        </a:p>
      </dgm:t>
    </dgm:pt>
    <dgm:pt modelId="{A470851D-B9F0-43B9-AAF6-4A4CF73B76AF}" type="parTrans" cxnId="{B5E99F49-1311-4C09-A342-DCC14296320F}">
      <dgm:prSet/>
      <dgm:spPr/>
      <dgm:t>
        <a:bodyPr/>
        <a:lstStyle/>
        <a:p>
          <a:endParaRPr lang="en-US"/>
        </a:p>
      </dgm:t>
    </dgm:pt>
    <dgm:pt modelId="{49479449-8C13-47CF-8742-260AC8345A2A}" type="sibTrans" cxnId="{B5E99F49-1311-4C09-A342-DCC14296320F}">
      <dgm:prSet/>
      <dgm:spPr/>
      <dgm:t>
        <a:bodyPr/>
        <a:lstStyle/>
        <a:p>
          <a:endParaRPr lang="en-US"/>
        </a:p>
      </dgm:t>
    </dgm:pt>
    <dgm:pt modelId="{F59A8A3C-5587-4D06-A5FD-A34BC1D116B8}">
      <dgm:prSet/>
      <dgm:spPr/>
      <dgm:t>
        <a:bodyPr/>
        <a:lstStyle/>
        <a:p>
          <a:r>
            <a:rPr lang="en-US" dirty="0"/>
            <a:t>Data collection and data mining are of great relevance and online retailers prove it </a:t>
          </a:r>
          <a:r>
            <a:rPr lang="en-US" dirty="0">
              <a:latin typeface="Sagona Book"/>
            </a:rPr>
            <a:t>by</a:t>
          </a:r>
          <a:r>
            <a:rPr lang="en-US" dirty="0"/>
            <a:t> improvising and innovating based on feedback of customers.</a:t>
          </a:r>
        </a:p>
      </dgm:t>
    </dgm:pt>
    <dgm:pt modelId="{8D5087C7-5DE8-40E8-B93B-D345620AC5FE}" type="parTrans" cxnId="{8FA8F6CD-14CA-4BA2-8ABA-8525813C71AA}">
      <dgm:prSet/>
      <dgm:spPr/>
      <dgm:t>
        <a:bodyPr/>
        <a:lstStyle/>
        <a:p>
          <a:endParaRPr lang="en-US"/>
        </a:p>
      </dgm:t>
    </dgm:pt>
    <dgm:pt modelId="{A3E5E715-C440-43F6-BC02-E9FEE8EAED50}" type="sibTrans" cxnId="{8FA8F6CD-14CA-4BA2-8ABA-8525813C71AA}">
      <dgm:prSet/>
      <dgm:spPr/>
      <dgm:t>
        <a:bodyPr/>
        <a:lstStyle/>
        <a:p>
          <a:endParaRPr lang="en-US"/>
        </a:p>
      </dgm:t>
    </dgm:pt>
    <dgm:pt modelId="{8BD1E530-1F93-47F3-8793-1B97C6244352}">
      <dgm:prSet/>
      <dgm:spPr/>
      <dgm:t>
        <a:bodyPr/>
        <a:lstStyle/>
        <a:p>
          <a:r>
            <a:rPr lang="en-US" dirty="0"/>
            <a:t>For example, inventing artificial intelligence bots to display similar products to the ones in the cart, etcetera.</a:t>
          </a:r>
        </a:p>
      </dgm:t>
    </dgm:pt>
    <dgm:pt modelId="{002EFC38-6A6A-4D81-A06D-3AB6BD20A0E8}" type="parTrans" cxnId="{66129ABE-C817-4B18-82D1-50382CA3435B}">
      <dgm:prSet/>
      <dgm:spPr/>
      <dgm:t>
        <a:bodyPr/>
        <a:lstStyle/>
        <a:p>
          <a:endParaRPr lang="en-US"/>
        </a:p>
      </dgm:t>
    </dgm:pt>
    <dgm:pt modelId="{35EB7B57-857D-4949-AC1B-69BA00D930FB}" type="sibTrans" cxnId="{66129ABE-C817-4B18-82D1-50382CA3435B}">
      <dgm:prSet/>
      <dgm:spPr/>
      <dgm:t>
        <a:bodyPr/>
        <a:lstStyle/>
        <a:p>
          <a:endParaRPr lang="en-US"/>
        </a:p>
      </dgm:t>
    </dgm:pt>
    <dgm:pt modelId="{721EB2FD-F225-4E68-98E9-6B0C48E37A34}">
      <dgm:prSet/>
      <dgm:spPr/>
      <dgm:t>
        <a:bodyPr/>
        <a:lstStyle/>
        <a:p>
          <a:r>
            <a:rPr lang="en-US" dirty="0"/>
            <a:t>Due to centricity of data mining and </a:t>
          </a:r>
          <a:r>
            <a:rPr lang="en-US" dirty="0">
              <a:latin typeface="Sagona Book"/>
            </a:rPr>
            <a:t>innovation</a:t>
          </a:r>
          <a:r>
            <a:rPr lang="en-US" dirty="0"/>
            <a:t>, customers experiences are becoming delightful and customer retention is becoming easier.</a:t>
          </a:r>
        </a:p>
      </dgm:t>
    </dgm:pt>
    <dgm:pt modelId="{58E4CE79-4F0E-4E0A-AE1D-27710696DAA8}" type="parTrans" cxnId="{3C04C7EC-D71F-4FF0-B9C6-9FDFB8788C8D}">
      <dgm:prSet/>
      <dgm:spPr/>
      <dgm:t>
        <a:bodyPr/>
        <a:lstStyle/>
        <a:p>
          <a:endParaRPr lang="en-US"/>
        </a:p>
      </dgm:t>
    </dgm:pt>
    <dgm:pt modelId="{48754A34-80BC-4BA5-9589-6D8BB4E43D5E}" type="sibTrans" cxnId="{3C04C7EC-D71F-4FF0-B9C6-9FDFB8788C8D}">
      <dgm:prSet/>
      <dgm:spPr/>
      <dgm:t>
        <a:bodyPr/>
        <a:lstStyle/>
        <a:p>
          <a:endParaRPr lang="en-US"/>
        </a:p>
      </dgm:t>
    </dgm:pt>
    <dgm:pt modelId="{E69D02E0-2C6B-4032-B182-5D8FFADC4CCE}" type="pres">
      <dgm:prSet presAssocID="{2D6525A8-C826-4F74-869B-9E8251123C44}" presName="vert0" presStyleCnt="0">
        <dgm:presLayoutVars>
          <dgm:dir/>
          <dgm:animOne val="branch"/>
          <dgm:animLvl val="lvl"/>
        </dgm:presLayoutVars>
      </dgm:prSet>
      <dgm:spPr/>
    </dgm:pt>
    <dgm:pt modelId="{24E530A8-4E5B-460F-BBB2-7D37B7A46923}" type="pres">
      <dgm:prSet presAssocID="{9E7F345B-7000-4874-BF16-F627D6E2A921}" presName="thickLine" presStyleLbl="alignNode1" presStyleIdx="0" presStyleCnt="4"/>
      <dgm:spPr/>
    </dgm:pt>
    <dgm:pt modelId="{0AAA90FC-3AB4-4EA3-B98E-FB936BFBC30A}" type="pres">
      <dgm:prSet presAssocID="{9E7F345B-7000-4874-BF16-F627D6E2A921}" presName="horz1" presStyleCnt="0"/>
      <dgm:spPr/>
    </dgm:pt>
    <dgm:pt modelId="{A658E799-4A46-4ACF-9DBB-54236DB1808E}" type="pres">
      <dgm:prSet presAssocID="{9E7F345B-7000-4874-BF16-F627D6E2A921}" presName="tx1" presStyleLbl="revTx" presStyleIdx="0" presStyleCnt="4"/>
      <dgm:spPr/>
    </dgm:pt>
    <dgm:pt modelId="{CEF5152F-D669-41B5-9DE7-3A0B21EE325B}" type="pres">
      <dgm:prSet presAssocID="{9E7F345B-7000-4874-BF16-F627D6E2A921}" presName="vert1" presStyleCnt="0"/>
      <dgm:spPr/>
    </dgm:pt>
    <dgm:pt modelId="{DBBF402C-AC88-4DE5-8559-C47EBD14888B}" type="pres">
      <dgm:prSet presAssocID="{F59A8A3C-5587-4D06-A5FD-A34BC1D116B8}" presName="thickLine" presStyleLbl="alignNode1" presStyleIdx="1" presStyleCnt="4"/>
      <dgm:spPr/>
    </dgm:pt>
    <dgm:pt modelId="{D60EFADA-624B-47E3-BAD5-EB81180F084D}" type="pres">
      <dgm:prSet presAssocID="{F59A8A3C-5587-4D06-A5FD-A34BC1D116B8}" presName="horz1" presStyleCnt="0"/>
      <dgm:spPr/>
    </dgm:pt>
    <dgm:pt modelId="{EA3EB438-3B59-46F2-A45A-3C7C6C6C8745}" type="pres">
      <dgm:prSet presAssocID="{F59A8A3C-5587-4D06-A5FD-A34BC1D116B8}" presName="tx1" presStyleLbl="revTx" presStyleIdx="1" presStyleCnt="4"/>
      <dgm:spPr/>
    </dgm:pt>
    <dgm:pt modelId="{59DB2964-E913-4DE0-9384-F2B78CB55072}" type="pres">
      <dgm:prSet presAssocID="{F59A8A3C-5587-4D06-A5FD-A34BC1D116B8}" presName="vert1" presStyleCnt="0"/>
      <dgm:spPr/>
    </dgm:pt>
    <dgm:pt modelId="{A857ABD3-74FB-4134-8765-DFE3D25C60DB}" type="pres">
      <dgm:prSet presAssocID="{8BD1E530-1F93-47F3-8793-1B97C6244352}" presName="thickLine" presStyleLbl="alignNode1" presStyleIdx="2" presStyleCnt="4"/>
      <dgm:spPr/>
    </dgm:pt>
    <dgm:pt modelId="{8D51D355-C793-48C1-8857-78EFCD61AAC0}" type="pres">
      <dgm:prSet presAssocID="{8BD1E530-1F93-47F3-8793-1B97C6244352}" presName="horz1" presStyleCnt="0"/>
      <dgm:spPr/>
    </dgm:pt>
    <dgm:pt modelId="{41AEADE0-FE1C-4B74-869E-1D78D7087F19}" type="pres">
      <dgm:prSet presAssocID="{8BD1E530-1F93-47F3-8793-1B97C6244352}" presName="tx1" presStyleLbl="revTx" presStyleIdx="2" presStyleCnt="4"/>
      <dgm:spPr/>
    </dgm:pt>
    <dgm:pt modelId="{58E76A73-7B42-46E6-BE44-11B55F8D22F9}" type="pres">
      <dgm:prSet presAssocID="{8BD1E530-1F93-47F3-8793-1B97C6244352}" presName="vert1" presStyleCnt="0"/>
      <dgm:spPr/>
    </dgm:pt>
    <dgm:pt modelId="{634E00F3-84AA-4D73-9563-764777995A4A}" type="pres">
      <dgm:prSet presAssocID="{721EB2FD-F225-4E68-98E9-6B0C48E37A34}" presName="thickLine" presStyleLbl="alignNode1" presStyleIdx="3" presStyleCnt="4"/>
      <dgm:spPr/>
    </dgm:pt>
    <dgm:pt modelId="{7B9CE916-6D35-481D-8413-544AF3D0AE29}" type="pres">
      <dgm:prSet presAssocID="{721EB2FD-F225-4E68-98E9-6B0C48E37A34}" presName="horz1" presStyleCnt="0"/>
      <dgm:spPr/>
    </dgm:pt>
    <dgm:pt modelId="{E48C4092-A18F-4C18-ADF0-8FC9C52A061F}" type="pres">
      <dgm:prSet presAssocID="{721EB2FD-F225-4E68-98E9-6B0C48E37A34}" presName="tx1" presStyleLbl="revTx" presStyleIdx="3" presStyleCnt="4"/>
      <dgm:spPr/>
    </dgm:pt>
    <dgm:pt modelId="{27CE5D5B-E6E8-4098-84A5-B9A12AB45191}" type="pres">
      <dgm:prSet presAssocID="{721EB2FD-F225-4E68-98E9-6B0C48E37A34}" presName="vert1" presStyleCnt="0"/>
      <dgm:spPr/>
    </dgm:pt>
  </dgm:ptLst>
  <dgm:cxnLst>
    <dgm:cxn modelId="{BCD47823-42E7-43FB-BB8F-26B57FB66671}" type="presOf" srcId="{2D6525A8-C826-4F74-869B-9E8251123C44}" destId="{E69D02E0-2C6B-4032-B182-5D8FFADC4CCE}" srcOrd="0" destOrd="0" presId="urn:microsoft.com/office/officeart/2008/layout/LinedList"/>
    <dgm:cxn modelId="{5FBF0A64-8EAD-4854-BC58-D13AC923715A}" type="presOf" srcId="{721EB2FD-F225-4E68-98E9-6B0C48E37A34}" destId="{E48C4092-A18F-4C18-ADF0-8FC9C52A061F}" srcOrd="0" destOrd="0" presId="urn:microsoft.com/office/officeart/2008/layout/LinedList"/>
    <dgm:cxn modelId="{B5E99F49-1311-4C09-A342-DCC14296320F}" srcId="{2D6525A8-C826-4F74-869B-9E8251123C44}" destId="{9E7F345B-7000-4874-BF16-F627D6E2A921}" srcOrd="0" destOrd="0" parTransId="{A470851D-B9F0-43B9-AAF6-4A4CF73B76AF}" sibTransId="{49479449-8C13-47CF-8742-260AC8345A2A}"/>
    <dgm:cxn modelId="{66129ABE-C817-4B18-82D1-50382CA3435B}" srcId="{2D6525A8-C826-4F74-869B-9E8251123C44}" destId="{8BD1E530-1F93-47F3-8793-1B97C6244352}" srcOrd="2" destOrd="0" parTransId="{002EFC38-6A6A-4D81-A06D-3AB6BD20A0E8}" sibTransId="{35EB7B57-857D-4949-AC1B-69BA00D930FB}"/>
    <dgm:cxn modelId="{F49224C7-721A-4475-9E67-6B4D2F37435E}" type="presOf" srcId="{8BD1E530-1F93-47F3-8793-1B97C6244352}" destId="{41AEADE0-FE1C-4B74-869E-1D78D7087F19}" srcOrd="0" destOrd="0" presId="urn:microsoft.com/office/officeart/2008/layout/LinedList"/>
    <dgm:cxn modelId="{8FA8F6CD-14CA-4BA2-8ABA-8525813C71AA}" srcId="{2D6525A8-C826-4F74-869B-9E8251123C44}" destId="{F59A8A3C-5587-4D06-A5FD-A34BC1D116B8}" srcOrd="1" destOrd="0" parTransId="{8D5087C7-5DE8-40E8-B93B-D345620AC5FE}" sibTransId="{A3E5E715-C440-43F6-BC02-E9FEE8EAED50}"/>
    <dgm:cxn modelId="{0DC81BDE-6AA5-408E-9723-776AC2799879}" type="presOf" srcId="{F59A8A3C-5587-4D06-A5FD-A34BC1D116B8}" destId="{EA3EB438-3B59-46F2-A45A-3C7C6C6C8745}" srcOrd="0" destOrd="0" presId="urn:microsoft.com/office/officeart/2008/layout/LinedList"/>
    <dgm:cxn modelId="{ADE455E4-3E82-4B2B-B38B-59D174350914}" type="presOf" srcId="{9E7F345B-7000-4874-BF16-F627D6E2A921}" destId="{A658E799-4A46-4ACF-9DBB-54236DB1808E}" srcOrd="0" destOrd="0" presId="urn:microsoft.com/office/officeart/2008/layout/LinedList"/>
    <dgm:cxn modelId="{3C04C7EC-D71F-4FF0-B9C6-9FDFB8788C8D}" srcId="{2D6525A8-C826-4F74-869B-9E8251123C44}" destId="{721EB2FD-F225-4E68-98E9-6B0C48E37A34}" srcOrd="3" destOrd="0" parTransId="{58E4CE79-4F0E-4E0A-AE1D-27710696DAA8}" sibTransId="{48754A34-80BC-4BA5-9589-6D8BB4E43D5E}"/>
    <dgm:cxn modelId="{92AC8F86-EE40-4C3E-8D2B-EB57772A5C34}" type="presParOf" srcId="{E69D02E0-2C6B-4032-B182-5D8FFADC4CCE}" destId="{24E530A8-4E5B-460F-BBB2-7D37B7A46923}" srcOrd="0" destOrd="0" presId="urn:microsoft.com/office/officeart/2008/layout/LinedList"/>
    <dgm:cxn modelId="{B075B5D4-9D13-4621-982E-5960299B42D8}" type="presParOf" srcId="{E69D02E0-2C6B-4032-B182-5D8FFADC4CCE}" destId="{0AAA90FC-3AB4-4EA3-B98E-FB936BFBC30A}" srcOrd="1" destOrd="0" presId="urn:microsoft.com/office/officeart/2008/layout/LinedList"/>
    <dgm:cxn modelId="{899EEBE9-1CD5-427F-846B-033E9B176F91}" type="presParOf" srcId="{0AAA90FC-3AB4-4EA3-B98E-FB936BFBC30A}" destId="{A658E799-4A46-4ACF-9DBB-54236DB1808E}" srcOrd="0" destOrd="0" presId="urn:microsoft.com/office/officeart/2008/layout/LinedList"/>
    <dgm:cxn modelId="{A9D2CF2C-FB4E-4B58-AFF7-FAF3995889D8}" type="presParOf" srcId="{0AAA90FC-3AB4-4EA3-B98E-FB936BFBC30A}" destId="{CEF5152F-D669-41B5-9DE7-3A0B21EE325B}" srcOrd="1" destOrd="0" presId="urn:microsoft.com/office/officeart/2008/layout/LinedList"/>
    <dgm:cxn modelId="{7DB42651-178D-4B44-9F22-3C8001E7C458}" type="presParOf" srcId="{E69D02E0-2C6B-4032-B182-5D8FFADC4CCE}" destId="{DBBF402C-AC88-4DE5-8559-C47EBD14888B}" srcOrd="2" destOrd="0" presId="urn:microsoft.com/office/officeart/2008/layout/LinedList"/>
    <dgm:cxn modelId="{39984F8A-7B43-4956-8104-00E7EDD2D165}" type="presParOf" srcId="{E69D02E0-2C6B-4032-B182-5D8FFADC4CCE}" destId="{D60EFADA-624B-47E3-BAD5-EB81180F084D}" srcOrd="3" destOrd="0" presId="urn:microsoft.com/office/officeart/2008/layout/LinedList"/>
    <dgm:cxn modelId="{5415BACD-017E-40B5-884F-A8FE84B6EB9F}" type="presParOf" srcId="{D60EFADA-624B-47E3-BAD5-EB81180F084D}" destId="{EA3EB438-3B59-46F2-A45A-3C7C6C6C8745}" srcOrd="0" destOrd="0" presId="urn:microsoft.com/office/officeart/2008/layout/LinedList"/>
    <dgm:cxn modelId="{A40D6066-2665-47E0-9B5F-B93064384AFF}" type="presParOf" srcId="{D60EFADA-624B-47E3-BAD5-EB81180F084D}" destId="{59DB2964-E913-4DE0-9384-F2B78CB55072}" srcOrd="1" destOrd="0" presId="urn:microsoft.com/office/officeart/2008/layout/LinedList"/>
    <dgm:cxn modelId="{C7A27987-AF5F-49FA-9EA0-605B2720859D}" type="presParOf" srcId="{E69D02E0-2C6B-4032-B182-5D8FFADC4CCE}" destId="{A857ABD3-74FB-4134-8765-DFE3D25C60DB}" srcOrd="4" destOrd="0" presId="urn:microsoft.com/office/officeart/2008/layout/LinedList"/>
    <dgm:cxn modelId="{C1720BED-ECD9-41AE-BC95-F8ED26658374}" type="presParOf" srcId="{E69D02E0-2C6B-4032-B182-5D8FFADC4CCE}" destId="{8D51D355-C793-48C1-8857-78EFCD61AAC0}" srcOrd="5" destOrd="0" presId="urn:microsoft.com/office/officeart/2008/layout/LinedList"/>
    <dgm:cxn modelId="{8AD532A2-3ECC-43AF-BA87-83EA276FCC5D}" type="presParOf" srcId="{8D51D355-C793-48C1-8857-78EFCD61AAC0}" destId="{41AEADE0-FE1C-4B74-869E-1D78D7087F19}" srcOrd="0" destOrd="0" presId="urn:microsoft.com/office/officeart/2008/layout/LinedList"/>
    <dgm:cxn modelId="{9E276AC4-4FFF-4AD3-A1F7-DFB5C1D86A1E}" type="presParOf" srcId="{8D51D355-C793-48C1-8857-78EFCD61AAC0}" destId="{58E76A73-7B42-46E6-BE44-11B55F8D22F9}" srcOrd="1" destOrd="0" presId="urn:microsoft.com/office/officeart/2008/layout/LinedList"/>
    <dgm:cxn modelId="{80065F5B-092D-411A-BE58-76078544F497}" type="presParOf" srcId="{E69D02E0-2C6B-4032-B182-5D8FFADC4CCE}" destId="{634E00F3-84AA-4D73-9563-764777995A4A}" srcOrd="6" destOrd="0" presId="urn:microsoft.com/office/officeart/2008/layout/LinedList"/>
    <dgm:cxn modelId="{4260C12C-CE6B-47DF-9662-AF77197A6E66}" type="presParOf" srcId="{E69D02E0-2C6B-4032-B182-5D8FFADC4CCE}" destId="{7B9CE916-6D35-481D-8413-544AF3D0AE29}" srcOrd="7" destOrd="0" presId="urn:microsoft.com/office/officeart/2008/layout/LinedList"/>
    <dgm:cxn modelId="{FC47EA84-7975-4117-913C-5C0DE59D9660}" type="presParOf" srcId="{7B9CE916-6D35-481D-8413-544AF3D0AE29}" destId="{E48C4092-A18F-4C18-ADF0-8FC9C52A061F}" srcOrd="0" destOrd="0" presId="urn:microsoft.com/office/officeart/2008/layout/LinedList"/>
    <dgm:cxn modelId="{54DC825F-D705-415C-8252-ADA546BB25C5}" type="presParOf" srcId="{7B9CE916-6D35-481D-8413-544AF3D0AE29}" destId="{27CE5D5B-E6E8-4098-84A5-B9A12AB4519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E7C4AB-513F-4403-B3FF-EBBC8F39AC7A}"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977CBD7-F785-4B7F-837D-A4C1439934FF}">
      <dgm:prSet/>
      <dgm:spPr/>
      <dgm:t>
        <a:bodyPr/>
        <a:lstStyle/>
        <a:p>
          <a:pPr>
            <a:defRPr b="1"/>
          </a:pPr>
          <a:r>
            <a:rPr lang="en-US"/>
            <a:t>Data Pre-Processing is the process of converting or mapping data from initial raw format into another format, in order to prepare data for further analysis.</a:t>
          </a:r>
        </a:p>
      </dgm:t>
    </dgm:pt>
    <dgm:pt modelId="{B6179194-64F3-43B2-BB0C-DE89B54709BF}" type="parTrans" cxnId="{E5F97B92-EE9D-4230-A0B2-43B80107C70E}">
      <dgm:prSet/>
      <dgm:spPr/>
      <dgm:t>
        <a:bodyPr/>
        <a:lstStyle/>
        <a:p>
          <a:endParaRPr lang="en-US"/>
        </a:p>
      </dgm:t>
    </dgm:pt>
    <dgm:pt modelId="{4DA28313-98EF-4AC6-8467-176C74F2D791}" type="sibTrans" cxnId="{E5F97B92-EE9D-4230-A0B2-43B80107C70E}">
      <dgm:prSet/>
      <dgm:spPr/>
      <dgm:t>
        <a:bodyPr/>
        <a:lstStyle/>
        <a:p>
          <a:endParaRPr lang="en-US"/>
        </a:p>
      </dgm:t>
    </dgm:pt>
    <dgm:pt modelId="{63652FFF-2D71-4124-A319-53A0E88B32E1}">
      <dgm:prSet/>
      <dgm:spPr/>
      <dgm:t>
        <a:bodyPr/>
        <a:lstStyle/>
        <a:p>
          <a:pPr>
            <a:defRPr b="1"/>
          </a:pPr>
          <a:r>
            <a:rPr lang="en-US"/>
            <a:t>It involves following steps:</a:t>
          </a:r>
        </a:p>
      </dgm:t>
    </dgm:pt>
    <dgm:pt modelId="{4FBA518D-3896-492C-B3E4-D19908B2F645}" type="parTrans" cxnId="{B98DB641-8CD8-491A-BE70-B81484B3F7AC}">
      <dgm:prSet/>
      <dgm:spPr/>
      <dgm:t>
        <a:bodyPr/>
        <a:lstStyle/>
        <a:p>
          <a:endParaRPr lang="en-US"/>
        </a:p>
      </dgm:t>
    </dgm:pt>
    <dgm:pt modelId="{A707D43B-C98A-40D2-9A5C-9E45C3BDF4E4}" type="sibTrans" cxnId="{B98DB641-8CD8-491A-BE70-B81484B3F7AC}">
      <dgm:prSet/>
      <dgm:spPr/>
      <dgm:t>
        <a:bodyPr/>
        <a:lstStyle/>
        <a:p>
          <a:endParaRPr lang="en-US"/>
        </a:p>
      </dgm:t>
    </dgm:pt>
    <dgm:pt modelId="{804492FF-DD2D-4661-8DCD-9D566AFB8601}">
      <dgm:prSet/>
      <dgm:spPr/>
      <dgm:t>
        <a:bodyPr/>
        <a:lstStyle/>
        <a:p>
          <a:r>
            <a:rPr lang="en-US"/>
            <a:t>Identify and handle missing data</a:t>
          </a:r>
        </a:p>
      </dgm:t>
    </dgm:pt>
    <dgm:pt modelId="{C30E7D5B-D1AE-4871-BF36-55805C5490D1}" type="parTrans" cxnId="{1B29D657-FF30-4142-8F50-F48A04D4058E}">
      <dgm:prSet/>
      <dgm:spPr/>
      <dgm:t>
        <a:bodyPr/>
        <a:lstStyle/>
        <a:p>
          <a:endParaRPr lang="en-US"/>
        </a:p>
      </dgm:t>
    </dgm:pt>
    <dgm:pt modelId="{ECCB1664-A2BC-4B05-A25C-E92836AF3DAA}" type="sibTrans" cxnId="{1B29D657-FF30-4142-8F50-F48A04D4058E}">
      <dgm:prSet/>
      <dgm:spPr/>
      <dgm:t>
        <a:bodyPr/>
        <a:lstStyle/>
        <a:p>
          <a:endParaRPr lang="en-US"/>
        </a:p>
      </dgm:t>
    </dgm:pt>
    <dgm:pt modelId="{2C844A50-3D43-4AC0-A081-91BF003A8401}">
      <dgm:prSet/>
      <dgm:spPr/>
      <dgm:t>
        <a:bodyPr/>
        <a:lstStyle/>
        <a:p>
          <a:r>
            <a:rPr lang="en-US"/>
            <a:t>Data Formatting</a:t>
          </a:r>
        </a:p>
      </dgm:t>
    </dgm:pt>
    <dgm:pt modelId="{7678B2CD-057E-4FA1-B108-1BFF39121D93}" type="parTrans" cxnId="{9168B92C-A595-47F3-999B-4D7445C076B8}">
      <dgm:prSet/>
      <dgm:spPr/>
      <dgm:t>
        <a:bodyPr/>
        <a:lstStyle/>
        <a:p>
          <a:endParaRPr lang="en-US"/>
        </a:p>
      </dgm:t>
    </dgm:pt>
    <dgm:pt modelId="{15A52FF6-CA1B-404C-A293-C59A20627299}" type="sibTrans" cxnId="{9168B92C-A595-47F3-999B-4D7445C076B8}">
      <dgm:prSet/>
      <dgm:spPr/>
      <dgm:t>
        <a:bodyPr/>
        <a:lstStyle/>
        <a:p>
          <a:endParaRPr lang="en-US"/>
        </a:p>
      </dgm:t>
    </dgm:pt>
    <dgm:pt modelId="{73767EB8-42BE-4721-9168-20B4852AAB3E}">
      <dgm:prSet/>
      <dgm:spPr/>
      <dgm:t>
        <a:bodyPr/>
        <a:lstStyle/>
        <a:p>
          <a:r>
            <a:rPr lang="en-US"/>
            <a:t>Data Normalization (centering/scaling)</a:t>
          </a:r>
        </a:p>
      </dgm:t>
    </dgm:pt>
    <dgm:pt modelId="{32F5E02F-708B-4BBC-9CE9-A482DCF27255}" type="parTrans" cxnId="{AAA956E4-0377-4C7A-BDE9-2A36145C594A}">
      <dgm:prSet/>
      <dgm:spPr/>
      <dgm:t>
        <a:bodyPr/>
        <a:lstStyle/>
        <a:p>
          <a:endParaRPr lang="en-US"/>
        </a:p>
      </dgm:t>
    </dgm:pt>
    <dgm:pt modelId="{BFB571FF-EA2E-4C09-BB18-55B74D8963AF}" type="sibTrans" cxnId="{AAA956E4-0377-4C7A-BDE9-2A36145C594A}">
      <dgm:prSet/>
      <dgm:spPr/>
      <dgm:t>
        <a:bodyPr/>
        <a:lstStyle/>
        <a:p>
          <a:endParaRPr lang="en-US"/>
        </a:p>
      </dgm:t>
    </dgm:pt>
    <dgm:pt modelId="{85224BAD-F720-436F-B187-68E8D4662DC2}">
      <dgm:prSet/>
      <dgm:spPr/>
      <dgm:t>
        <a:bodyPr/>
        <a:lstStyle/>
        <a:p>
          <a:r>
            <a:rPr lang="en-US"/>
            <a:t>Data Binning</a:t>
          </a:r>
        </a:p>
      </dgm:t>
    </dgm:pt>
    <dgm:pt modelId="{EFD0D00E-BE46-433F-AE3C-69E5EC8C70DA}" type="parTrans" cxnId="{017EBD1F-6951-449A-801D-3EA7D21E1322}">
      <dgm:prSet/>
      <dgm:spPr/>
      <dgm:t>
        <a:bodyPr/>
        <a:lstStyle/>
        <a:p>
          <a:endParaRPr lang="en-US"/>
        </a:p>
      </dgm:t>
    </dgm:pt>
    <dgm:pt modelId="{4BDC14A5-B1CE-48E6-AFDD-CFB4FB94ABB2}" type="sibTrans" cxnId="{017EBD1F-6951-449A-801D-3EA7D21E1322}">
      <dgm:prSet/>
      <dgm:spPr/>
      <dgm:t>
        <a:bodyPr/>
        <a:lstStyle/>
        <a:p>
          <a:endParaRPr lang="en-US"/>
        </a:p>
      </dgm:t>
    </dgm:pt>
    <dgm:pt modelId="{C241745D-1906-4235-BC00-A546E0B06B92}">
      <dgm:prSet/>
      <dgm:spPr/>
      <dgm:t>
        <a:bodyPr/>
        <a:lstStyle/>
        <a:p>
          <a:r>
            <a:rPr lang="en-US"/>
            <a:t>Turning categorical Values To Numeric Vales</a:t>
          </a:r>
        </a:p>
      </dgm:t>
    </dgm:pt>
    <dgm:pt modelId="{0568CDDA-ECB9-42AC-9500-B5524F8B8322}" type="parTrans" cxnId="{813C670B-0AC9-4188-BAE9-F45051052A70}">
      <dgm:prSet/>
      <dgm:spPr/>
      <dgm:t>
        <a:bodyPr/>
        <a:lstStyle/>
        <a:p>
          <a:endParaRPr lang="en-US"/>
        </a:p>
      </dgm:t>
    </dgm:pt>
    <dgm:pt modelId="{8868273B-71B9-4467-BFF3-8BC7D0EA84D7}" type="sibTrans" cxnId="{813C670B-0AC9-4188-BAE9-F45051052A70}">
      <dgm:prSet/>
      <dgm:spPr/>
      <dgm:t>
        <a:bodyPr/>
        <a:lstStyle/>
        <a:p>
          <a:endParaRPr lang="en-US"/>
        </a:p>
      </dgm:t>
    </dgm:pt>
    <dgm:pt modelId="{2A035475-774D-4B41-A350-EA0D275191D0}" type="pres">
      <dgm:prSet presAssocID="{2CE7C4AB-513F-4403-B3FF-EBBC8F39AC7A}" presName="root" presStyleCnt="0">
        <dgm:presLayoutVars>
          <dgm:dir/>
          <dgm:resizeHandles val="exact"/>
        </dgm:presLayoutVars>
      </dgm:prSet>
      <dgm:spPr/>
    </dgm:pt>
    <dgm:pt modelId="{8653F246-B575-422B-BA5C-D885AB333F19}" type="pres">
      <dgm:prSet presAssocID="{2977CBD7-F785-4B7F-837D-A4C1439934FF}" presName="compNode" presStyleCnt="0"/>
      <dgm:spPr/>
    </dgm:pt>
    <dgm:pt modelId="{BE831388-0694-4661-AB9B-0EA0FA795E34}" type="pres">
      <dgm:prSet presAssocID="{2977CBD7-F785-4B7F-837D-A4C1439934F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C3CAC62-9582-458C-986F-8FE42CD4D57F}" type="pres">
      <dgm:prSet presAssocID="{2977CBD7-F785-4B7F-837D-A4C1439934FF}" presName="iconSpace" presStyleCnt="0"/>
      <dgm:spPr/>
    </dgm:pt>
    <dgm:pt modelId="{8B54BB31-77AF-42CC-999C-E81EE42F2F5F}" type="pres">
      <dgm:prSet presAssocID="{2977CBD7-F785-4B7F-837D-A4C1439934FF}" presName="parTx" presStyleLbl="revTx" presStyleIdx="0" presStyleCnt="4">
        <dgm:presLayoutVars>
          <dgm:chMax val="0"/>
          <dgm:chPref val="0"/>
        </dgm:presLayoutVars>
      </dgm:prSet>
      <dgm:spPr/>
    </dgm:pt>
    <dgm:pt modelId="{0AC94074-FE59-487E-960F-D3D88D9C0BE4}" type="pres">
      <dgm:prSet presAssocID="{2977CBD7-F785-4B7F-837D-A4C1439934FF}" presName="txSpace" presStyleCnt="0"/>
      <dgm:spPr/>
    </dgm:pt>
    <dgm:pt modelId="{E1626A3D-3680-45A5-8133-AF1D7E35F7B9}" type="pres">
      <dgm:prSet presAssocID="{2977CBD7-F785-4B7F-837D-A4C1439934FF}" presName="desTx" presStyleLbl="revTx" presStyleIdx="1" presStyleCnt="4">
        <dgm:presLayoutVars/>
      </dgm:prSet>
      <dgm:spPr/>
    </dgm:pt>
    <dgm:pt modelId="{E79B5D89-F220-485B-A0B9-0D322080B3A9}" type="pres">
      <dgm:prSet presAssocID="{4DA28313-98EF-4AC6-8467-176C74F2D791}" presName="sibTrans" presStyleCnt="0"/>
      <dgm:spPr/>
    </dgm:pt>
    <dgm:pt modelId="{0FB0E629-DA21-49F5-BC5D-B7C07C82D7DD}" type="pres">
      <dgm:prSet presAssocID="{63652FFF-2D71-4124-A319-53A0E88B32E1}" presName="compNode" presStyleCnt="0"/>
      <dgm:spPr/>
    </dgm:pt>
    <dgm:pt modelId="{8568600B-287C-42A3-A102-353B4166B74C}" type="pres">
      <dgm:prSet presAssocID="{63652FFF-2D71-4124-A319-53A0E88B32E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A55D6CC1-007E-4933-BD56-E926A9642D52}" type="pres">
      <dgm:prSet presAssocID="{63652FFF-2D71-4124-A319-53A0E88B32E1}" presName="iconSpace" presStyleCnt="0"/>
      <dgm:spPr/>
    </dgm:pt>
    <dgm:pt modelId="{F6C2FFF6-A3FA-4A53-B242-DFDDFC3353C4}" type="pres">
      <dgm:prSet presAssocID="{63652FFF-2D71-4124-A319-53A0E88B32E1}" presName="parTx" presStyleLbl="revTx" presStyleIdx="2" presStyleCnt="4">
        <dgm:presLayoutVars>
          <dgm:chMax val="0"/>
          <dgm:chPref val="0"/>
        </dgm:presLayoutVars>
      </dgm:prSet>
      <dgm:spPr/>
    </dgm:pt>
    <dgm:pt modelId="{523834A4-F54E-4C9C-8B5B-6C1B505A878B}" type="pres">
      <dgm:prSet presAssocID="{63652FFF-2D71-4124-A319-53A0E88B32E1}" presName="txSpace" presStyleCnt="0"/>
      <dgm:spPr/>
    </dgm:pt>
    <dgm:pt modelId="{6850E1AF-FEE1-4E9A-8961-B488611970A9}" type="pres">
      <dgm:prSet presAssocID="{63652FFF-2D71-4124-A319-53A0E88B32E1}" presName="desTx" presStyleLbl="revTx" presStyleIdx="3" presStyleCnt="4">
        <dgm:presLayoutVars/>
      </dgm:prSet>
      <dgm:spPr/>
    </dgm:pt>
  </dgm:ptLst>
  <dgm:cxnLst>
    <dgm:cxn modelId="{813C670B-0AC9-4188-BAE9-F45051052A70}" srcId="{63652FFF-2D71-4124-A319-53A0E88B32E1}" destId="{C241745D-1906-4235-BC00-A546E0B06B92}" srcOrd="4" destOrd="0" parTransId="{0568CDDA-ECB9-42AC-9500-B5524F8B8322}" sibTransId="{8868273B-71B9-4467-BFF3-8BC7D0EA84D7}"/>
    <dgm:cxn modelId="{017EBD1F-6951-449A-801D-3EA7D21E1322}" srcId="{63652FFF-2D71-4124-A319-53A0E88B32E1}" destId="{85224BAD-F720-436F-B187-68E8D4662DC2}" srcOrd="3" destOrd="0" parTransId="{EFD0D00E-BE46-433F-AE3C-69E5EC8C70DA}" sibTransId="{4BDC14A5-B1CE-48E6-AFDD-CFB4FB94ABB2}"/>
    <dgm:cxn modelId="{9168B92C-A595-47F3-999B-4D7445C076B8}" srcId="{63652FFF-2D71-4124-A319-53A0E88B32E1}" destId="{2C844A50-3D43-4AC0-A081-91BF003A8401}" srcOrd="1" destOrd="0" parTransId="{7678B2CD-057E-4FA1-B108-1BFF39121D93}" sibTransId="{15A52FF6-CA1B-404C-A293-C59A20627299}"/>
    <dgm:cxn modelId="{B98DB641-8CD8-491A-BE70-B81484B3F7AC}" srcId="{2CE7C4AB-513F-4403-B3FF-EBBC8F39AC7A}" destId="{63652FFF-2D71-4124-A319-53A0E88B32E1}" srcOrd="1" destOrd="0" parTransId="{4FBA518D-3896-492C-B3E4-D19908B2F645}" sibTransId="{A707D43B-C98A-40D2-9A5C-9E45C3BDF4E4}"/>
    <dgm:cxn modelId="{9D56834F-8421-4775-A6FA-D4B5FF0EA4D7}" type="presOf" srcId="{85224BAD-F720-436F-B187-68E8D4662DC2}" destId="{6850E1AF-FEE1-4E9A-8961-B488611970A9}" srcOrd="0" destOrd="3" presId="urn:microsoft.com/office/officeart/2018/5/layout/CenteredIconLabelDescriptionList"/>
    <dgm:cxn modelId="{D209AC71-36E0-4925-B91A-25E24C7011EA}" type="presOf" srcId="{804492FF-DD2D-4661-8DCD-9D566AFB8601}" destId="{6850E1AF-FEE1-4E9A-8961-B488611970A9}" srcOrd="0" destOrd="0" presId="urn:microsoft.com/office/officeart/2018/5/layout/CenteredIconLabelDescriptionList"/>
    <dgm:cxn modelId="{EBBF4A52-C0B2-40F2-9823-E8FE5F6DAA97}" type="presOf" srcId="{2C844A50-3D43-4AC0-A081-91BF003A8401}" destId="{6850E1AF-FEE1-4E9A-8961-B488611970A9}" srcOrd="0" destOrd="1" presId="urn:microsoft.com/office/officeart/2018/5/layout/CenteredIconLabelDescriptionList"/>
    <dgm:cxn modelId="{360AE756-FAE7-4017-A9AC-A7ACE25601AF}" type="presOf" srcId="{2CE7C4AB-513F-4403-B3FF-EBBC8F39AC7A}" destId="{2A035475-774D-4B41-A350-EA0D275191D0}" srcOrd="0" destOrd="0" presId="urn:microsoft.com/office/officeart/2018/5/layout/CenteredIconLabelDescriptionList"/>
    <dgm:cxn modelId="{1B29D657-FF30-4142-8F50-F48A04D4058E}" srcId="{63652FFF-2D71-4124-A319-53A0E88B32E1}" destId="{804492FF-DD2D-4661-8DCD-9D566AFB8601}" srcOrd="0" destOrd="0" parTransId="{C30E7D5B-D1AE-4871-BF36-55805C5490D1}" sibTransId="{ECCB1664-A2BC-4B05-A25C-E92836AF3DAA}"/>
    <dgm:cxn modelId="{351BE883-115D-42FC-A4EF-D5FA8F3AF1A2}" type="presOf" srcId="{73767EB8-42BE-4721-9168-20B4852AAB3E}" destId="{6850E1AF-FEE1-4E9A-8961-B488611970A9}" srcOrd="0" destOrd="2" presId="urn:microsoft.com/office/officeart/2018/5/layout/CenteredIconLabelDescriptionList"/>
    <dgm:cxn modelId="{E5F97B92-EE9D-4230-A0B2-43B80107C70E}" srcId="{2CE7C4AB-513F-4403-B3FF-EBBC8F39AC7A}" destId="{2977CBD7-F785-4B7F-837D-A4C1439934FF}" srcOrd="0" destOrd="0" parTransId="{B6179194-64F3-43B2-BB0C-DE89B54709BF}" sibTransId="{4DA28313-98EF-4AC6-8467-176C74F2D791}"/>
    <dgm:cxn modelId="{4B91659D-2D9F-427A-9E92-5B3EC6E5AE23}" type="presOf" srcId="{C241745D-1906-4235-BC00-A546E0B06B92}" destId="{6850E1AF-FEE1-4E9A-8961-B488611970A9}" srcOrd="0" destOrd="4" presId="urn:microsoft.com/office/officeart/2018/5/layout/CenteredIconLabelDescriptionList"/>
    <dgm:cxn modelId="{6C583CD0-2394-451A-868C-F1541A0D9229}" type="presOf" srcId="{63652FFF-2D71-4124-A319-53A0E88B32E1}" destId="{F6C2FFF6-A3FA-4A53-B242-DFDDFC3353C4}" srcOrd="0" destOrd="0" presId="urn:microsoft.com/office/officeart/2018/5/layout/CenteredIconLabelDescriptionList"/>
    <dgm:cxn modelId="{BA7692D3-5BAA-42F1-A8F7-C42DACD8955C}" type="presOf" srcId="{2977CBD7-F785-4B7F-837D-A4C1439934FF}" destId="{8B54BB31-77AF-42CC-999C-E81EE42F2F5F}" srcOrd="0" destOrd="0" presId="urn:microsoft.com/office/officeart/2018/5/layout/CenteredIconLabelDescriptionList"/>
    <dgm:cxn modelId="{AAA956E4-0377-4C7A-BDE9-2A36145C594A}" srcId="{63652FFF-2D71-4124-A319-53A0E88B32E1}" destId="{73767EB8-42BE-4721-9168-20B4852AAB3E}" srcOrd="2" destOrd="0" parTransId="{32F5E02F-708B-4BBC-9CE9-A482DCF27255}" sibTransId="{BFB571FF-EA2E-4C09-BB18-55B74D8963AF}"/>
    <dgm:cxn modelId="{50C3DB2D-FEA4-4193-AF74-5AD96746E251}" type="presParOf" srcId="{2A035475-774D-4B41-A350-EA0D275191D0}" destId="{8653F246-B575-422B-BA5C-D885AB333F19}" srcOrd="0" destOrd="0" presId="urn:microsoft.com/office/officeart/2018/5/layout/CenteredIconLabelDescriptionList"/>
    <dgm:cxn modelId="{AF9269E1-9B43-4B5A-B881-C7B9A48F94AB}" type="presParOf" srcId="{8653F246-B575-422B-BA5C-D885AB333F19}" destId="{BE831388-0694-4661-AB9B-0EA0FA795E34}" srcOrd="0" destOrd="0" presId="urn:microsoft.com/office/officeart/2018/5/layout/CenteredIconLabelDescriptionList"/>
    <dgm:cxn modelId="{B79F9ED7-C051-44D5-8147-BB5E87945B8C}" type="presParOf" srcId="{8653F246-B575-422B-BA5C-D885AB333F19}" destId="{5C3CAC62-9582-458C-986F-8FE42CD4D57F}" srcOrd="1" destOrd="0" presId="urn:microsoft.com/office/officeart/2018/5/layout/CenteredIconLabelDescriptionList"/>
    <dgm:cxn modelId="{31CD1F27-0F3D-41F3-B029-40FF6E8B75F1}" type="presParOf" srcId="{8653F246-B575-422B-BA5C-D885AB333F19}" destId="{8B54BB31-77AF-42CC-999C-E81EE42F2F5F}" srcOrd="2" destOrd="0" presId="urn:microsoft.com/office/officeart/2018/5/layout/CenteredIconLabelDescriptionList"/>
    <dgm:cxn modelId="{5EC8C032-09B6-4290-83C2-C25197D039DF}" type="presParOf" srcId="{8653F246-B575-422B-BA5C-D885AB333F19}" destId="{0AC94074-FE59-487E-960F-D3D88D9C0BE4}" srcOrd="3" destOrd="0" presId="urn:microsoft.com/office/officeart/2018/5/layout/CenteredIconLabelDescriptionList"/>
    <dgm:cxn modelId="{75849031-BB27-47CA-836E-384177EEEC65}" type="presParOf" srcId="{8653F246-B575-422B-BA5C-D885AB333F19}" destId="{E1626A3D-3680-45A5-8133-AF1D7E35F7B9}" srcOrd="4" destOrd="0" presId="urn:microsoft.com/office/officeart/2018/5/layout/CenteredIconLabelDescriptionList"/>
    <dgm:cxn modelId="{75077AF8-8639-44E9-A688-C78468F00149}" type="presParOf" srcId="{2A035475-774D-4B41-A350-EA0D275191D0}" destId="{E79B5D89-F220-485B-A0B9-0D322080B3A9}" srcOrd="1" destOrd="0" presId="urn:microsoft.com/office/officeart/2018/5/layout/CenteredIconLabelDescriptionList"/>
    <dgm:cxn modelId="{DFBB9D9E-4B4B-4FFB-BD89-C0EF2B3690D2}" type="presParOf" srcId="{2A035475-774D-4B41-A350-EA0D275191D0}" destId="{0FB0E629-DA21-49F5-BC5D-B7C07C82D7DD}" srcOrd="2" destOrd="0" presId="urn:microsoft.com/office/officeart/2018/5/layout/CenteredIconLabelDescriptionList"/>
    <dgm:cxn modelId="{99EAF779-DC71-4342-B235-1A04A4011415}" type="presParOf" srcId="{0FB0E629-DA21-49F5-BC5D-B7C07C82D7DD}" destId="{8568600B-287C-42A3-A102-353B4166B74C}" srcOrd="0" destOrd="0" presId="urn:microsoft.com/office/officeart/2018/5/layout/CenteredIconLabelDescriptionList"/>
    <dgm:cxn modelId="{15D8A46D-4C3D-4478-A19F-B3A8420F9267}" type="presParOf" srcId="{0FB0E629-DA21-49F5-BC5D-B7C07C82D7DD}" destId="{A55D6CC1-007E-4933-BD56-E926A9642D52}" srcOrd="1" destOrd="0" presId="urn:microsoft.com/office/officeart/2018/5/layout/CenteredIconLabelDescriptionList"/>
    <dgm:cxn modelId="{9EA71596-DB71-4D8E-867D-03ED8C9AB00B}" type="presParOf" srcId="{0FB0E629-DA21-49F5-BC5D-B7C07C82D7DD}" destId="{F6C2FFF6-A3FA-4A53-B242-DFDDFC3353C4}" srcOrd="2" destOrd="0" presId="urn:microsoft.com/office/officeart/2018/5/layout/CenteredIconLabelDescriptionList"/>
    <dgm:cxn modelId="{892F9D20-616D-42DD-BB12-32E97D847BA8}" type="presParOf" srcId="{0FB0E629-DA21-49F5-BC5D-B7C07C82D7DD}" destId="{523834A4-F54E-4C9C-8B5B-6C1B505A878B}" srcOrd="3" destOrd="0" presId="urn:microsoft.com/office/officeart/2018/5/layout/CenteredIconLabelDescriptionList"/>
    <dgm:cxn modelId="{31E1B0DB-B971-4344-9ED1-7ACEF787619E}" type="presParOf" srcId="{0FB0E629-DA21-49F5-BC5D-B7C07C82D7DD}" destId="{6850E1AF-FEE1-4E9A-8961-B488611970A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FBDAA4-C41C-4F28-AAA5-246B9E908E5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DA24D4-9730-41FD-AD0A-E10088EBE372}">
      <dgm:prSet/>
      <dgm:spPr/>
      <dgm:t>
        <a:bodyPr/>
        <a:lstStyle/>
        <a:p>
          <a:r>
            <a:rPr lang="en-US"/>
            <a:t># Verbal Translation Of Descriptive Table And Graphic</a:t>
          </a:r>
        </a:p>
      </dgm:t>
    </dgm:pt>
    <dgm:pt modelId="{F9ABFEC0-8A9F-4BF1-8C0A-54AB9FCD45AC}" type="parTrans" cxnId="{773EABDC-F1C6-4548-8CF6-A689298740E3}">
      <dgm:prSet/>
      <dgm:spPr/>
      <dgm:t>
        <a:bodyPr/>
        <a:lstStyle/>
        <a:p>
          <a:endParaRPr lang="en-US"/>
        </a:p>
      </dgm:t>
    </dgm:pt>
    <dgm:pt modelId="{A3D0958C-5F3B-46FE-BF71-AB748FBA72B1}" type="sibTrans" cxnId="{773EABDC-F1C6-4548-8CF6-A689298740E3}">
      <dgm:prSet/>
      <dgm:spPr/>
      <dgm:t>
        <a:bodyPr/>
        <a:lstStyle/>
        <a:p>
          <a:endParaRPr lang="en-US"/>
        </a:p>
      </dgm:t>
    </dgm:pt>
    <dgm:pt modelId="{7A9F6AEE-122B-464D-9433-FABC92BBED45}">
      <dgm:prSet/>
      <dgm:spPr/>
      <dgm:t>
        <a:bodyPr/>
        <a:lstStyle/>
        <a:p>
          <a:r>
            <a:rPr lang="en-US"/>
            <a:t>## 1. Since, the data is standard normally scaled, mean is 0 and stdev is constant across all columns.</a:t>
          </a:r>
        </a:p>
      </dgm:t>
    </dgm:pt>
    <dgm:pt modelId="{B112A464-37DF-4E6F-94C3-7EF03CC30712}" type="parTrans" cxnId="{D9612FFB-F571-45C2-AAD9-4766A6EFF82A}">
      <dgm:prSet/>
      <dgm:spPr/>
      <dgm:t>
        <a:bodyPr/>
        <a:lstStyle/>
        <a:p>
          <a:endParaRPr lang="en-US"/>
        </a:p>
      </dgm:t>
    </dgm:pt>
    <dgm:pt modelId="{E04F189A-BE53-4E1F-8404-71E3F4A167C2}" type="sibTrans" cxnId="{D9612FFB-F571-45C2-AAD9-4766A6EFF82A}">
      <dgm:prSet/>
      <dgm:spPr/>
      <dgm:t>
        <a:bodyPr/>
        <a:lstStyle/>
        <a:p>
          <a:endParaRPr lang="en-US"/>
        </a:p>
      </dgm:t>
    </dgm:pt>
    <dgm:pt modelId="{2B6476A8-AF7B-4BBA-B73E-91D7B4E0E150}">
      <dgm:prSet/>
      <dgm:spPr/>
      <dgm:t>
        <a:bodyPr/>
        <a:lstStyle/>
        <a:p>
          <a:r>
            <a:rPr lang="en-US"/>
            <a:t>## 2. The entire dataset ranges from -2 to +2</a:t>
          </a:r>
        </a:p>
      </dgm:t>
    </dgm:pt>
    <dgm:pt modelId="{38F24C94-83E2-412D-8F6A-E1DFD4072343}" type="parTrans" cxnId="{AB9E9023-98DC-47E6-A12C-F6E796B76085}">
      <dgm:prSet/>
      <dgm:spPr/>
      <dgm:t>
        <a:bodyPr/>
        <a:lstStyle/>
        <a:p>
          <a:endParaRPr lang="en-US"/>
        </a:p>
      </dgm:t>
    </dgm:pt>
    <dgm:pt modelId="{FB1E8171-ABD6-48AE-BDA8-69D2C6D7CD43}" type="sibTrans" cxnId="{AB9E9023-98DC-47E6-A12C-F6E796B76085}">
      <dgm:prSet/>
      <dgm:spPr/>
      <dgm:t>
        <a:bodyPr/>
        <a:lstStyle/>
        <a:p>
          <a:endParaRPr lang="en-US"/>
        </a:p>
      </dgm:t>
    </dgm:pt>
    <dgm:pt modelId="{828FD3AD-4FB5-4610-B219-1E26125BBF3C}">
      <dgm:prSet/>
      <dgm:spPr/>
      <dgm:t>
        <a:bodyPr/>
        <a:lstStyle/>
        <a:p>
          <a:r>
            <a:rPr lang="en-US"/>
            <a:t>## 3. IQR, Range and Skewness and kurtosis are a lot condensed.</a:t>
          </a:r>
        </a:p>
      </dgm:t>
    </dgm:pt>
    <dgm:pt modelId="{3C046C12-B11A-4F7D-9C73-E9CD51C07DDC}" type="parTrans" cxnId="{E5272902-39FB-46F7-B3BC-97E07027B71F}">
      <dgm:prSet/>
      <dgm:spPr/>
      <dgm:t>
        <a:bodyPr/>
        <a:lstStyle/>
        <a:p>
          <a:endParaRPr lang="en-US"/>
        </a:p>
      </dgm:t>
    </dgm:pt>
    <dgm:pt modelId="{CB071C7D-724F-4F5A-9D53-917921DF8F6F}" type="sibTrans" cxnId="{E5272902-39FB-46F7-B3BC-97E07027B71F}">
      <dgm:prSet/>
      <dgm:spPr/>
      <dgm:t>
        <a:bodyPr/>
        <a:lstStyle/>
        <a:p>
          <a:endParaRPr lang="en-US"/>
        </a:p>
      </dgm:t>
    </dgm:pt>
    <dgm:pt modelId="{8CB16FF6-977C-4D5D-BD18-76868CBEBFF8}" type="pres">
      <dgm:prSet presAssocID="{60FBDAA4-C41C-4F28-AAA5-246B9E908E51}" presName="root" presStyleCnt="0">
        <dgm:presLayoutVars>
          <dgm:dir/>
          <dgm:resizeHandles val="exact"/>
        </dgm:presLayoutVars>
      </dgm:prSet>
      <dgm:spPr/>
    </dgm:pt>
    <dgm:pt modelId="{44555900-633D-404C-8328-C7DAF3117227}" type="pres">
      <dgm:prSet presAssocID="{60FBDAA4-C41C-4F28-AAA5-246B9E908E51}" presName="container" presStyleCnt="0">
        <dgm:presLayoutVars>
          <dgm:dir/>
          <dgm:resizeHandles val="exact"/>
        </dgm:presLayoutVars>
      </dgm:prSet>
      <dgm:spPr/>
    </dgm:pt>
    <dgm:pt modelId="{D3301E7F-A814-4480-8DC5-A311D0EAD7F9}" type="pres">
      <dgm:prSet presAssocID="{CADA24D4-9730-41FD-AD0A-E10088EBE372}" presName="compNode" presStyleCnt="0"/>
      <dgm:spPr/>
    </dgm:pt>
    <dgm:pt modelId="{528D54B6-42AE-4D5C-BDDE-CB24D58EDFCE}" type="pres">
      <dgm:prSet presAssocID="{CADA24D4-9730-41FD-AD0A-E10088EBE372}" presName="iconBgRect" presStyleLbl="bgShp" presStyleIdx="0" presStyleCnt="4"/>
      <dgm:spPr/>
    </dgm:pt>
    <dgm:pt modelId="{C9FCE43F-1DC8-4967-98C6-19D4273267EB}" type="pres">
      <dgm:prSet presAssocID="{CADA24D4-9730-41FD-AD0A-E10088EBE3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2D8B7095-4DA6-4621-B7BB-D5A86401A026}" type="pres">
      <dgm:prSet presAssocID="{CADA24D4-9730-41FD-AD0A-E10088EBE372}" presName="spaceRect" presStyleCnt="0"/>
      <dgm:spPr/>
    </dgm:pt>
    <dgm:pt modelId="{9318D027-BEEA-439C-8835-B0E92410288F}" type="pres">
      <dgm:prSet presAssocID="{CADA24D4-9730-41FD-AD0A-E10088EBE372}" presName="textRect" presStyleLbl="revTx" presStyleIdx="0" presStyleCnt="4">
        <dgm:presLayoutVars>
          <dgm:chMax val="1"/>
          <dgm:chPref val="1"/>
        </dgm:presLayoutVars>
      </dgm:prSet>
      <dgm:spPr/>
    </dgm:pt>
    <dgm:pt modelId="{72816F69-EE3A-4D06-93C2-A211BD1C2D74}" type="pres">
      <dgm:prSet presAssocID="{A3D0958C-5F3B-46FE-BF71-AB748FBA72B1}" presName="sibTrans" presStyleLbl="sibTrans2D1" presStyleIdx="0" presStyleCnt="0"/>
      <dgm:spPr/>
    </dgm:pt>
    <dgm:pt modelId="{0309AC52-4212-4BED-95F2-8B75A0CF1B39}" type="pres">
      <dgm:prSet presAssocID="{7A9F6AEE-122B-464D-9433-FABC92BBED45}" presName="compNode" presStyleCnt="0"/>
      <dgm:spPr/>
    </dgm:pt>
    <dgm:pt modelId="{2DB9064D-3606-4B5A-89CA-4C087B6060BE}" type="pres">
      <dgm:prSet presAssocID="{7A9F6AEE-122B-464D-9433-FABC92BBED45}" presName="iconBgRect" presStyleLbl="bgShp" presStyleIdx="1" presStyleCnt="4"/>
      <dgm:spPr/>
    </dgm:pt>
    <dgm:pt modelId="{5E6D5E7C-49C8-4A0E-B247-AB30295DF31F}" type="pres">
      <dgm:prSet presAssocID="{7A9F6AEE-122B-464D-9433-FABC92BBED4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1FC4CB34-8E8E-429A-A653-758D0BA80D0D}" type="pres">
      <dgm:prSet presAssocID="{7A9F6AEE-122B-464D-9433-FABC92BBED45}" presName="spaceRect" presStyleCnt="0"/>
      <dgm:spPr/>
    </dgm:pt>
    <dgm:pt modelId="{82B39277-2D3F-4D87-AFC1-5F8712B66A41}" type="pres">
      <dgm:prSet presAssocID="{7A9F6AEE-122B-464D-9433-FABC92BBED45}" presName="textRect" presStyleLbl="revTx" presStyleIdx="1" presStyleCnt="4">
        <dgm:presLayoutVars>
          <dgm:chMax val="1"/>
          <dgm:chPref val="1"/>
        </dgm:presLayoutVars>
      </dgm:prSet>
      <dgm:spPr/>
    </dgm:pt>
    <dgm:pt modelId="{2C441DB1-D5F3-405B-A697-8D3F92944B86}" type="pres">
      <dgm:prSet presAssocID="{E04F189A-BE53-4E1F-8404-71E3F4A167C2}" presName="sibTrans" presStyleLbl="sibTrans2D1" presStyleIdx="0" presStyleCnt="0"/>
      <dgm:spPr/>
    </dgm:pt>
    <dgm:pt modelId="{16E58842-0C6B-409A-8588-9A4D5A8EA0F7}" type="pres">
      <dgm:prSet presAssocID="{2B6476A8-AF7B-4BBA-B73E-91D7B4E0E150}" presName="compNode" presStyleCnt="0"/>
      <dgm:spPr/>
    </dgm:pt>
    <dgm:pt modelId="{F9E07C8A-24D4-46BB-9E26-7E858D7DCAC2}" type="pres">
      <dgm:prSet presAssocID="{2B6476A8-AF7B-4BBA-B73E-91D7B4E0E150}" presName="iconBgRect" presStyleLbl="bgShp" presStyleIdx="2" presStyleCnt="4"/>
      <dgm:spPr/>
    </dgm:pt>
    <dgm:pt modelId="{2DEE7BFE-7E7A-4DF9-8296-3CDBF964431A}" type="pres">
      <dgm:prSet presAssocID="{2B6476A8-AF7B-4BBA-B73E-91D7B4E0E1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C7E9590-E30C-42C5-9E67-7DAEDDF8B837}" type="pres">
      <dgm:prSet presAssocID="{2B6476A8-AF7B-4BBA-B73E-91D7B4E0E150}" presName="spaceRect" presStyleCnt="0"/>
      <dgm:spPr/>
    </dgm:pt>
    <dgm:pt modelId="{9999B7D9-A060-46B1-8E60-F2FDDCD84B8D}" type="pres">
      <dgm:prSet presAssocID="{2B6476A8-AF7B-4BBA-B73E-91D7B4E0E150}" presName="textRect" presStyleLbl="revTx" presStyleIdx="2" presStyleCnt="4">
        <dgm:presLayoutVars>
          <dgm:chMax val="1"/>
          <dgm:chPref val="1"/>
        </dgm:presLayoutVars>
      </dgm:prSet>
      <dgm:spPr/>
    </dgm:pt>
    <dgm:pt modelId="{56C2A736-3ED0-42D1-8F0C-99FFEDADB968}" type="pres">
      <dgm:prSet presAssocID="{FB1E8171-ABD6-48AE-BDA8-69D2C6D7CD43}" presName="sibTrans" presStyleLbl="sibTrans2D1" presStyleIdx="0" presStyleCnt="0"/>
      <dgm:spPr/>
    </dgm:pt>
    <dgm:pt modelId="{E6D0418A-4F74-4FDB-85A9-8E8745097980}" type="pres">
      <dgm:prSet presAssocID="{828FD3AD-4FB5-4610-B219-1E26125BBF3C}" presName="compNode" presStyleCnt="0"/>
      <dgm:spPr/>
    </dgm:pt>
    <dgm:pt modelId="{DB1DFB77-F6A5-4256-B003-6147D13798CA}" type="pres">
      <dgm:prSet presAssocID="{828FD3AD-4FB5-4610-B219-1E26125BBF3C}" presName="iconBgRect" presStyleLbl="bgShp" presStyleIdx="3" presStyleCnt="4"/>
      <dgm:spPr/>
    </dgm:pt>
    <dgm:pt modelId="{BCE50DD6-74E6-47C3-B3D8-19937B61BAAE}" type="pres">
      <dgm:prSet presAssocID="{828FD3AD-4FB5-4610-B219-1E26125BBF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sion chart"/>
        </a:ext>
      </dgm:extLst>
    </dgm:pt>
    <dgm:pt modelId="{92AF7C41-5D29-4730-A6AC-94D350CABB37}" type="pres">
      <dgm:prSet presAssocID="{828FD3AD-4FB5-4610-B219-1E26125BBF3C}" presName="spaceRect" presStyleCnt="0"/>
      <dgm:spPr/>
    </dgm:pt>
    <dgm:pt modelId="{76710CB0-FAF1-4562-AA70-D61AA2A725B7}" type="pres">
      <dgm:prSet presAssocID="{828FD3AD-4FB5-4610-B219-1E26125BBF3C}" presName="textRect" presStyleLbl="revTx" presStyleIdx="3" presStyleCnt="4">
        <dgm:presLayoutVars>
          <dgm:chMax val="1"/>
          <dgm:chPref val="1"/>
        </dgm:presLayoutVars>
      </dgm:prSet>
      <dgm:spPr/>
    </dgm:pt>
  </dgm:ptLst>
  <dgm:cxnLst>
    <dgm:cxn modelId="{E5272902-39FB-46F7-B3BC-97E07027B71F}" srcId="{60FBDAA4-C41C-4F28-AAA5-246B9E908E51}" destId="{828FD3AD-4FB5-4610-B219-1E26125BBF3C}" srcOrd="3" destOrd="0" parTransId="{3C046C12-B11A-4F7D-9C73-E9CD51C07DDC}" sibTransId="{CB071C7D-724F-4F5A-9D53-917921DF8F6F}"/>
    <dgm:cxn modelId="{8D18581C-7B5D-46E4-8778-410FA79C7C77}" type="presOf" srcId="{E04F189A-BE53-4E1F-8404-71E3F4A167C2}" destId="{2C441DB1-D5F3-405B-A697-8D3F92944B86}" srcOrd="0" destOrd="0" presId="urn:microsoft.com/office/officeart/2018/2/layout/IconCircleList"/>
    <dgm:cxn modelId="{AB9E9023-98DC-47E6-A12C-F6E796B76085}" srcId="{60FBDAA4-C41C-4F28-AAA5-246B9E908E51}" destId="{2B6476A8-AF7B-4BBA-B73E-91D7B4E0E150}" srcOrd="2" destOrd="0" parTransId="{38F24C94-83E2-412D-8F6A-E1DFD4072343}" sibTransId="{FB1E8171-ABD6-48AE-BDA8-69D2C6D7CD43}"/>
    <dgm:cxn modelId="{B9264429-7A02-4A8E-883E-F168686DBC86}" type="presOf" srcId="{CADA24D4-9730-41FD-AD0A-E10088EBE372}" destId="{9318D027-BEEA-439C-8835-B0E92410288F}" srcOrd="0" destOrd="0" presId="urn:microsoft.com/office/officeart/2018/2/layout/IconCircleList"/>
    <dgm:cxn modelId="{DCC81330-D7E5-4E37-8162-C30D34F03768}" type="presOf" srcId="{828FD3AD-4FB5-4610-B219-1E26125BBF3C}" destId="{76710CB0-FAF1-4562-AA70-D61AA2A725B7}" srcOrd="0" destOrd="0" presId="urn:microsoft.com/office/officeart/2018/2/layout/IconCircleList"/>
    <dgm:cxn modelId="{20BA4163-4FBB-4E84-B77F-71F63D76639D}" type="presOf" srcId="{60FBDAA4-C41C-4F28-AAA5-246B9E908E51}" destId="{8CB16FF6-977C-4D5D-BD18-76868CBEBFF8}" srcOrd="0" destOrd="0" presId="urn:microsoft.com/office/officeart/2018/2/layout/IconCircleList"/>
    <dgm:cxn modelId="{87095F7D-4293-465A-B026-4E30624F5E1E}" type="presOf" srcId="{FB1E8171-ABD6-48AE-BDA8-69D2C6D7CD43}" destId="{56C2A736-3ED0-42D1-8F0C-99FFEDADB968}" srcOrd="0" destOrd="0" presId="urn:microsoft.com/office/officeart/2018/2/layout/IconCircleList"/>
    <dgm:cxn modelId="{B61D2F85-66D7-45D4-A20A-A951A514BCDE}" type="presOf" srcId="{2B6476A8-AF7B-4BBA-B73E-91D7B4E0E150}" destId="{9999B7D9-A060-46B1-8E60-F2FDDCD84B8D}" srcOrd="0" destOrd="0" presId="urn:microsoft.com/office/officeart/2018/2/layout/IconCircleList"/>
    <dgm:cxn modelId="{978EB5B1-4E07-417B-BAE5-EBFA910AE8A1}" type="presOf" srcId="{A3D0958C-5F3B-46FE-BF71-AB748FBA72B1}" destId="{72816F69-EE3A-4D06-93C2-A211BD1C2D74}" srcOrd="0" destOrd="0" presId="urn:microsoft.com/office/officeart/2018/2/layout/IconCircleList"/>
    <dgm:cxn modelId="{2F9479B2-45AB-4239-8CCA-86B3B1479287}" type="presOf" srcId="{7A9F6AEE-122B-464D-9433-FABC92BBED45}" destId="{82B39277-2D3F-4D87-AFC1-5F8712B66A41}" srcOrd="0" destOrd="0" presId="urn:microsoft.com/office/officeart/2018/2/layout/IconCircleList"/>
    <dgm:cxn modelId="{773EABDC-F1C6-4548-8CF6-A689298740E3}" srcId="{60FBDAA4-C41C-4F28-AAA5-246B9E908E51}" destId="{CADA24D4-9730-41FD-AD0A-E10088EBE372}" srcOrd="0" destOrd="0" parTransId="{F9ABFEC0-8A9F-4BF1-8C0A-54AB9FCD45AC}" sibTransId="{A3D0958C-5F3B-46FE-BF71-AB748FBA72B1}"/>
    <dgm:cxn modelId="{D9612FFB-F571-45C2-AAD9-4766A6EFF82A}" srcId="{60FBDAA4-C41C-4F28-AAA5-246B9E908E51}" destId="{7A9F6AEE-122B-464D-9433-FABC92BBED45}" srcOrd="1" destOrd="0" parTransId="{B112A464-37DF-4E6F-94C3-7EF03CC30712}" sibTransId="{E04F189A-BE53-4E1F-8404-71E3F4A167C2}"/>
    <dgm:cxn modelId="{C443D8B6-65F6-46EA-AF66-4441AA80BD3A}" type="presParOf" srcId="{8CB16FF6-977C-4D5D-BD18-76868CBEBFF8}" destId="{44555900-633D-404C-8328-C7DAF3117227}" srcOrd="0" destOrd="0" presId="urn:microsoft.com/office/officeart/2018/2/layout/IconCircleList"/>
    <dgm:cxn modelId="{6CD1716B-0723-4D2A-A7A2-283F2B8A8175}" type="presParOf" srcId="{44555900-633D-404C-8328-C7DAF3117227}" destId="{D3301E7F-A814-4480-8DC5-A311D0EAD7F9}" srcOrd="0" destOrd="0" presId="urn:microsoft.com/office/officeart/2018/2/layout/IconCircleList"/>
    <dgm:cxn modelId="{A021CC63-9E71-4FC3-9BB5-480F8A490ED6}" type="presParOf" srcId="{D3301E7F-A814-4480-8DC5-A311D0EAD7F9}" destId="{528D54B6-42AE-4D5C-BDDE-CB24D58EDFCE}" srcOrd="0" destOrd="0" presId="urn:microsoft.com/office/officeart/2018/2/layout/IconCircleList"/>
    <dgm:cxn modelId="{F9F976B6-A2C8-496D-ADDB-FFFC30D41D03}" type="presParOf" srcId="{D3301E7F-A814-4480-8DC5-A311D0EAD7F9}" destId="{C9FCE43F-1DC8-4967-98C6-19D4273267EB}" srcOrd="1" destOrd="0" presId="urn:microsoft.com/office/officeart/2018/2/layout/IconCircleList"/>
    <dgm:cxn modelId="{18368A0D-97B5-4485-9787-4A2638EE8CCA}" type="presParOf" srcId="{D3301E7F-A814-4480-8DC5-A311D0EAD7F9}" destId="{2D8B7095-4DA6-4621-B7BB-D5A86401A026}" srcOrd="2" destOrd="0" presId="urn:microsoft.com/office/officeart/2018/2/layout/IconCircleList"/>
    <dgm:cxn modelId="{C6C497BA-35B0-4CDA-9531-56CAEA1500ED}" type="presParOf" srcId="{D3301E7F-A814-4480-8DC5-A311D0EAD7F9}" destId="{9318D027-BEEA-439C-8835-B0E92410288F}" srcOrd="3" destOrd="0" presId="urn:microsoft.com/office/officeart/2018/2/layout/IconCircleList"/>
    <dgm:cxn modelId="{77A8F12B-9F58-40C2-A64E-660E33C1331A}" type="presParOf" srcId="{44555900-633D-404C-8328-C7DAF3117227}" destId="{72816F69-EE3A-4D06-93C2-A211BD1C2D74}" srcOrd="1" destOrd="0" presId="urn:microsoft.com/office/officeart/2018/2/layout/IconCircleList"/>
    <dgm:cxn modelId="{D301D248-DAD8-4078-889C-C4A70C155592}" type="presParOf" srcId="{44555900-633D-404C-8328-C7DAF3117227}" destId="{0309AC52-4212-4BED-95F2-8B75A0CF1B39}" srcOrd="2" destOrd="0" presId="urn:microsoft.com/office/officeart/2018/2/layout/IconCircleList"/>
    <dgm:cxn modelId="{0747D1DE-D6C3-42EA-9C96-97DDF58093A6}" type="presParOf" srcId="{0309AC52-4212-4BED-95F2-8B75A0CF1B39}" destId="{2DB9064D-3606-4B5A-89CA-4C087B6060BE}" srcOrd="0" destOrd="0" presId="urn:microsoft.com/office/officeart/2018/2/layout/IconCircleList"/>
    <dgm:cxn modelId="{68196E37-B473-472B-95A9-FA298DFAE514}" type="presParOf" srcId="{0309AC52-4212-4BED-95F2-8B75A0CF1B39}" destId="{5E6D5E7C-49C8-4A0E-B247-AB30295DF31F}" srcOrd="1" destOrd="0" presId="urn:microsoft.com/office/officeart/2018/2/layout/IconCircleList"/>
    <dgm:cxn modelId="{C7FDDFBB-112B-4FCF-92F2-B1AFCB42CB22}" type="presParOf" srcId="{0309AC52-4212-4BED-95F2-8B75A0CF1B39}" destId="{1FC4CB34-8E8E-429A-A653-758D0BA80D0D}" srcOrd="2" destOrd="0" presId="urn:microsoft.com/office/officeart/2018/2/layout/IconCircleList"/>
    <dgm:cxn modelId="{0C9CB3F4-E0E6-45FC-BA52-B230ABF2484A}" type="presParOf" srcId="{0309AC52-4212-4BED-95F2-8B75A0CF1B39}" destId="{82B39277-2D3F-4D87-AFC1-5F8712B66A41}" srcOrd="3" destOrd="0" presId="urn:microsoft.com/office/officeart/2018/2/layout/IconCircleList"/>
    <dgm:cxn modelId="{D075C807-4DC6-4CB0-B1CE-084EC951CC3D}" type="presParOf" srcId="{44555900-633D-404C-8328-C7DAF3117227}" destId="{2C441DB1-D5F3-405B-A697-8D3F92944B86}" srcOrd="3" destOrd="0" presId="urn:microsoft.com/office/officeart/2018/2/layout/IconCircleList"/>
    <dgm:cxn modelId="{D3C799D3-BB3B-4042-8FE0-30831077BB1D}" type="presParOf" srcId="{44555900-633D-404C-8328-C7DAF3117227}" destId="{16E58842-0C6B-409A-8588-9A4D5A8EA0F7}" srcOrd="4" destOrd="0" presId="urn:microsoft.com/office/officeart/2018/2/layout/IconCircleList"/>
    <dgm:cxn modelId="{7EABDF43-CD09-422A-BDB3-251434C2457B}" type="presParOf" srcId="{16E58842-0C6B-409A-8588-9A4D5A8EA0F7}" destId="{F9E07C8A-24D4-46BB-9E26-7E858D7DCAC2}" srcOrd="0" destOrd="0" presId="urn:microsoft.com/office/officeart/2018/2/layout/IconCircleList"/>
    <dgm:cxn modelId="{E833172E-877D-4AE0-A51D-451058E1276E}" type="presParOf" srcId="{16E58842-0C6B-409A-8588-9A4D5A8EA0F7}" destId="{2DEE7BFE-7E7A-4DF9-8296-3CDBF964431A}" srcOrd="1" destOrd="0" presId="urn:microsoft.com/office/officeart/2018/2/layout/IconCircleList"/>
    <dgm:cxn modelId="{110BED71-8550-4621-AD43-A48FAD1E127D}" type="presParOf" srcId="{16E58842-0C6B-409A-8588-9A4D5A8EA0F7}" destId="{6C7E9590-E30C-42C5-9E67-7DAEDDF8B837}" srcOrd="2" destOrd="0" presId="urn:microsoft.com/office/officeart/2018/2/layout/IconCircleList"/>
    <dgm:cxn modelId="{C7ADEE1A-75C3-4E73-9D37-993A0DE57347}" type="presParOf" srcId="{16E58842-0C6B-409A-8588-9A4D5A8EA0F7}" destId="{9999B7D9-A060-46B1-8E60-F2FDDCD84B8D}" srcOrd="3" destOrd="0" presId="urn:microsoft.com/office/officeart/2018/2/layout/IconCircleList"/>
    <dgm:cxn modelId="{036949C3-6BD0-4CA5-BA8B-F6003DB8995F}" type="presParOf" srcId="{44555900-633D-404C-8328-C7DAF3117227}" destId="{56C2A736-3ED0-42D1-8F0C-99FFEDADB968}" srcOrd="5" destOrd="0" presId="urn:microsoft.com/office/officeart/2018/2/layout/IconCircleList"/>
    <dgm:cxn modelId="{2C8774A0-734C-4874-9BB1-C46306018FCD}" type="presParOf" srcId="{44555900-633D-404C-8328-C7DAF3117227}" destId="{E6D0418A-4F74-4FDB-85A9-8E8745097980}" srcOrd="6" destOrd="0" presId="urn:microsoft.com/office/officeart/2018/2/layout/IconCircleList"/>
    <dgm:cxn modelId="{74900A3D-191F-46F9-B29B-1837561C1754}" type="presParOf" srcId="{E6D0418A-4F74-4FDB-85A9-8E8745097980}" destId="{DB1DFB77-F6A5-4256-B003-6147D13798CA}" srcOrd="0" destOrd="0" presId="urn:microsoft.com/office/officeart/2018/2/layout/IconCircleList"/>
    <dgm:cxn modelId="{A9CC9A97-E747-49FE-9E1D-8F091963E71F}" type="presParOf" srcId="{E6D0418A-4F74-4FDB-85A9-8E8745097980}" destId="{BCE50DD6-74E6-47C3-B3D8-19937B61BAAE}" srcOrd="1" destOrd="0" presId="urn:microsoft.com/office/officeart/2018/2/layout/IconCircleList"/>
    <dgm:cxn modelId="{1E9F34C8-5C1A-456A-A860-3B506D33C5AB}" type="presParOf" srcId="{E6D0418A-4F74-4FDB-85A9-8E8745097980}" destId="{92AF7C41-5D29-4730-A6AC-94D350CABB37}" srcOrd="2" destOrd="0" presId="urn:microsoft.com/office/officeart/2018/2/layout/IconCircleList"/>
    <dgm:cxn modelId="{090366A3-650E-4DCA-9A0C-E16B65915E93}" type="presParOf" srcId="{E6D0418A-4F74-4FDB-85A9-8E8745097980}" destId="{76710CB0-FAF1-4562-AA70-D61AA2A725B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B696E4-5180-46D8-A614-9EA79804E84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3C120AB-52D9-424E-B376-2D78C3BC0675}">
      <dgm:prSet/>
      <dgm:spPr/>
      <dgm:t>
        <a:bodyPr/>
        <a:lstStyle/>
        <a:p>
          <a:r>
            <a:rPr lang="en-US"/>
            <a:t>## 4. Skewness is 0 and within +/- 0.65 for:</a:t>
          </a:r>
        </a:p>
      </dgm:t>
    </dgm:pt>
    <dgm:pt modelId="{A63FC266-8ED3-477B-9B63-814CEF0BD617}" type="parTrans" cxnId="{9D28F915-AA82-4D2F-83A0-2D9AC550B9E7}">
      <dgm:prSet/>
      <dgm:spPr/>
      <dgm:t>
        <a:bodyPr/>
        <a:lstStyle/>
        <a:p>
          <a:endParaRPr lang="en-US"/>
        </a:p>
      </dgm:t>
    </dgm:pt>
    <dgm:pt modelId="{329E6550-BE93-45C3-972E-0BA068FD4102}" type="sibTrans" cxnId="{9D28F915-AA82-4D2F-83A0-2D9AC550B9E7}">
      <dgm:prSet/>
      <dgm:spPr/>
      <dgm:t>
        <a:bodyPr/>
        <a:lstStyle/>
        <a:p>
          <a:endParaRPr lang="en-US"/>
        </a:p>
      </dgm:t>
    </dgm:pt>
    <dgm:pt modelId="{2CBC25B1-4678-4C35-94B5-5FA467DBA597}">
      <dgm:prSet/>
      <dgm:spPr/>
      <dgm:t>
        <a:bodyPr/>
        <a:lstStyle/>
        <a:p>
          <a:r>
            <a:rPr lang="en-US"/>
            <a:t>31 Enjoyment is derived from shopping online -0.565041473</a:t>
          </a:r>
        </a:p>
      </dgm:t>
    </dgm:pt>
    <dgm:pt modelId="{BDD626F5-F2E6-441A-B8FF-2FE59A4513DD}" type="parTrans" cxnId="{692A9622-9E71-4E00-B73B-D451A945C563}">
      <dgm:prSet/>
      <dgm:spPr/>
      <dgm:t>
        <a:bodyPr/>
        <a:lstStyle/>
        <a:p>
          <a:endParaRPr lang="en-US"/>
        </a:p>
      </dgm:t>
    </dgm:pt>
    <dgm:pt modelId="{9287EF51-9FEB-479A-8C8D-BCDFD3377300}" type="sibTrans" cxnId="{692A9622-9E71-4E00-B73B-D451A945C563}">
      <dgm:prSet/>
      <dgm:spPr/>
      <dgm:t>
        <a:bodyPr/>
        <a:lstStyle/>
        <a:p>
          <a:endParaRPr lang="en-US"/>
        </a:p>
      </dgm:t>
    </dgm:pt>
    <dgm:pt modelId="{DF2815D1-31C5-45C8-BD49-019CB36C3C55}">
      <dgm:prSet/>
      <dgm:spPr/>
      <dgm:t>
        <a:bodyPr/>
        <a:lstStyle/>
        <a:p>
          <a:r>
            <a:rPr lang="en-US"/>
            <a:t>35 Displaying quality Information on the website improves satisfaction of customers -0.555680997</a:t>
          </a:r>
        </a:p>
      </dgm:t>
    </dgm:pt>
    <dgm:pt modelId="{FE035E85-8590-4C99-AC88-A4FA81522AB3}" type="parTrans" cxnId="{F5702B06-4F52-4DBC-B688-9759D2D2213C}">
      <dgm:prSet/>
      <dgm:spPr/>
      <dgm:t>
        <a:bodyPr/>
        <a:lstStyle/>
        <a:p>
          <a:endParaRPr lang="en-US"/>
        </a:p>
      </dgm:t>
    </dgm:pt>
    <dgm:pt modelId="{B030E424-F0A8-49F6-9248-77CD51C90EE7}" type="sibTrans" cxnId="{F5702B06-4F52-4DBC-B688-9759D2D2213C}">
      <dgm:prSet/>
      <dgm:spPr/>
      <dgm:t>
        <a:bodyPr/>
        <a:lstStyle/>
        <a:p>
          <a:endParaRPr lang="en-US"/>
        </a:p>
      </dgm:t>
    </dgm:pt>
    <dgm:pt modelId="{95391E9D-394D-4E27-B06D-ECDF09E32953}">
      <dgm:prSet/>
      <dgm:spPr/>
      <dgm:t>
        <a:bodyPr/>
        <a:lstStyle/>
        <a:p>
          <a:r>
            <a:rPr lang="en-US"/>
            <a:t>5 Since How Long You are Shopping Online ? -0.554705402</a:t>
          </a:r>
        </a:p>
      </dgm:t>
    </dgm:pt>
    <dgm:pt modelId="{6213CD61-7852-4EB8-90CF-DE39367AD8BE}" type="parTrans" cxnId="{C6A78F0B-1CE6-4BAF-89EE-742D740DF265}">
      <dgm:prSet/>
      <dgm:spPr/>
      <dgm:t>
        <a:bodyPr/>
        <a:lstStyle/>
        <a:p>
          <a:endParaRPr lang="en-US"/>
        </a:p>
      </dgm:t>
    </dgm:pt>
    <dgm:pt modelId="{353F419D-83BE-4D7C-A6E9-D5AC8891B245}" type="sibTrans" cxnId="{C6A78F0B-1CE6-4BAF-89EE-742D740DF265}">
      <dgm:prSet/>
      <dgm:spPr/>
      <dgm:t>
        <a:bodyPr/>
        <a:lstStyle/>
        <a:p>
          <a:endParaRPr lang="en-US"/>
        </a:p>
      </dgm:t>
    </dgm:pt>
    <dgm:pt modelId="{CFD87964-D95B-435A-8082-7A44EF25C76C}">
      <dgm:prSet/>
      <dgm:spPr/>
      <dgm:t>
        <a:bodyPr/>
        <a:lstStyle/>
        <a:p>
          <a:r>
            <a:rPr lang="en-US"/>
            <a:t>39 Offering a wide variety of listed product in several category -0.551862601</a:t>
          </a:r>
        </a:p>
      </dgm:t>
    </dgm:pt>
    <dgm:pt modelId="{A9A14B53-718D-4DC6-BDEC-215CDA89280C}" type="parTrans" cxnId="{393B1AA9-5E8A-443F-A4F4-9247A71E5B7B}">
      <dgm:prSet/>
      <dgm:spPr/>
      <dgm:t>
        <a:bodyPr/>
        <a:lstStyle/>
        <a:p>
          <a:endParaRPr lang="en-US"/>
        </a:p>
      </dgm:t>
    </dgm:pt>
    <dgm:pt modelId="{F9B267B0-3E27-480F-A450-8586AC5A3DA7}" type="sibTrans" cxnId="{393B1AA9-5E8A-443F-A4F4-9247A71E5B7B}">
      <dgm:prSet/>
      <dgm:spPr/>
      <dgm:t>
        <a:bodyPr/>
        <a:lstStyle/>
        <a:p>
          <a:endParaRPr lang="en-US"/>
        </a:p>
      </dgm:t>
    </dgm:pt>
    <dgm:pt modelId="{EDE1E007-FFA3-4344-98D8-A3DF6ACF95AC}">
      <dgm:prSet/>
      <dgm:spPr/>
      <dgm:t>
        <a:bodyPr/>
        <a:lstStyle/>
        <a:p>
          <a:r>
            <a:rPr lang="en-US"/>
            <a:t>46 Shopping on the website helps you fulfill certain roles -0.495053221</a:t>
          </a:r>
        </a:p>
      </dgm:t>
    </dgm:pt>
    <dgm:pt modelId="{4468F6AE-5EDB-495A-BE5B-F81BCA0EF2D3}" type="parTrans" cxnId="{C1F61DBF-D7DB-4E2A-9DE3-484007593104}">
      <dgm:prSet/>
      <dgm:spPr/>
      <dgm:t>
        <a:bodyPr/>
        <a:lstStyle/>
        <a:p>
          <a:endParaRPr lang="en-US"/>
        </a:p>
      </dgm:t>
    </dgm:pt>
    <dgm:pt modelId="{5857287E-A532-410F-AC94-EA0998D3D359}" type="sibTrans" cxnId="{C1F61DBF-D7DB-4E2A-9DE3-484007593104}">
      <dgm:prSet/>
      <dgm:spPr/>
      <dgm:t>
        <a:bodyPr/>
        <a:lstStyle/>
        <a:p>
          <a:endParaRPr lang="en-US"/>
        </a:p>
      </dgm:t>
    </dgm:pt>
    <dgm:pt modelId="{C85C021A-8D39-4432-9D5A-12FDC492CF27}">
      <dgm:prSet/>
      <dgm:spPr/>
      <dgm:t>
        <a:bodyPr/>
        <a:lstStyle/>
        <a:p>
          <a:r>
            <a:rPr lang="en-US"/>
            <a:t>"16 How frequently do you abandon (selecting an items and leaving without making payment) your shopping cart?                                                    " -0.451429317</a:t>
          </a:r>
        </a:p>
      </dgm:t>
    </dgm:pt>
    <dgm:pt modelId="{859D1DC2-3A9B-412B-9231-1114CFBAEB1A}" type="parTrans" cxnId="{10E23105-4B97-4CAE-A76B-9B51A1EB601B}">
      <dgm:prSet/>
      <dgm:spPr/>
      <dgm:t>
        <a:bodyPr/>
        <a:lstStyle/>
        <a:p>
          <a:endParaRPr lang="en-US"/>
        </a:p>
      </dgm:t>
    </dgm:pt>
    <dgm:pt modelId="{EA9E6C31-9ADB-4816-B0C3-487B8277F3A7}" type="sibTrans" cxnId="{10E23105-4B97-4CAE-A76B-9B51A1EB601B}">
      <dgm:prSet/>
      <dgm:spPr/>
      <dgm:t>
        <a:bodyPr/>
        <a:lstStyle/>
        <a:p>
          <a:endParaRPr lang="en-US"/>
        </a:p>
      </dgm:t>
    </dgm:pt>
    <dgm:pt modelId="{9D04F1FB-3A0C-4546-8669-40B621A48EA2}">
      <dgm:prSet/>
      <dgm:spPr/>
      <dgm:t>
        <a:bodyPr/>
        <a:lstStyle/>
        <a:p>
          <a:r>
            <a:rPr lang="en-US"/>
            <a:t>('Late declaration of price (promotion, sales period)_encoded',) -0.378928921</a:t>
          </a:r>
        </a:p>
      </dgm:t>
    </dgm:pt>
    <dgm:pt modelId="{017BEC1B-3281-4518-86C2-4EA658517900}" type="parTrans" cxnId="{746FD0E7-1B24-4C96-B32C-691BE38B0EED}">
      <dgm:prSet/>
      <dgm:spPr/>
      <dgm:t>
        <a:bodyPr/>
        <a:lstStyle/>
        <a:p>
          <a:endParaRPr lang="en-US"/>
        </a:p>
      </dgm:t>
    </dgm:pt>
    <dgm:pt modelId="{0A0E80EC-85E2-4314-AADC-D505A95C0D7A}" type="sibTrans" cxnId="{746FD0E7-1B24-4C96-B32C-691BE38B0EED}">
      <dgm:prSet/>
      <dgm:spPr/>
      <dgm:t>
        <a:bodyPr/>
        <a:lstStyle/>
        <a:p>
          <a:endParaRPr lang="en-US"/>
        </a:p>
      </dgm:t>
    </dgm:pt>
    <dgm:pt modelId="{FD283B14-6465-4148-804F-FE98DA4E16FC}">
      <dgm:prSet/>
      <dgm:spPr/>
      <dgm:t>
        <a:bodyPr/>
        <a:lstStyle/>
        <a:p>
          <a:r>
            <a:rPr lang="en-US"/>
            <a:t>45 You feel gratification shopping on your favorite e-tailer -0.360912662</a:t>
          </a:r>
        </a:p>
      </dgm:t>
    </dgm:pt>
    <dgm:pt modelId="{10219EFD-88DA-4D85-8C5D-4428F72E039C}" type="parTrans" cxnId="{D1B74BA5-465D-4F50-883F-0B6378AEBD56}">
      <dgm:prSet/>
      <dgm:spPr/>
      <dgm:t>
        <a:bodyPr/>
        <a:lstStyle/>
        <a:p>
          <a:endParaRPr lang="en-US"/>
        </a:p>
      </dgm:t>
    </dgm:pt>
    <dgm:pt modelId="{2C17E857-D265-469C-BE55-1CDAAA1D7DC3}" type="sibTrans" cxnId="{D1B74BA5-465D-4F50-883F-0B6378AEBD56}">
      <dgm:prSet/>
      <dgm:spPr/>
      <dgm:t>
        <a:bodyPr/>
        <a:lstStyle/>
        <a:p>
          <a:endParaRPr lang="en-US"/>
        </a:p>
      </dgm:t>
    </dgm:pt>
    <dgm:pt modelId="{86C00E4F-28F6-46CF-8037-C8EB59C159B9}">
      <dgm:prSet/>
      <dgm:spPr/>
      <dgm:t>
        <a:bodyPr/>
        <a:lstStyle/>
        <a:p>
          <a:r>
            <a:rPr lang="en-US"/>
            <a:t>43 Shopping on the website gives you the sense of adventure -0.337315041</a:t>
          </a:r>
        </a:p>
      </dgm:t>
    </dgm:pt>
    <dgm:pt modelId="{B97ED775-EE08-4927-8D8F-A3D1BFD9D787}" type="parTrans" cxnId="{C5303867-643D-4CFA-844E-D262F5CCD46B}">
      <dgm:prSet/>
      <dgm:spPr/>
      <dgm:t>
        <a:bodyPr/>
        <a:lstStyle/>
        <a:p>
          <a:endParaRPr lang="en-US"/>
        </a:p>
      </dgm:t>
    </dgm:pt>
    <dgm:pt modelId="{C141DC4C-7BD0-4857-B395-4004C2185A09}" type="sibTrans" cxnId="{C5303867-643D-4CFA-844E-D262F5CCD46B}">
      <dgm:prSet/>
      <dgm:spPr/>
      <dgm:t>
        <a:bodyPr/>
        <a:lstStyle/>
        <a:p>
          <a:endParaRPr lang="en-US"/>
        </a:p>
      </dgm:t>
    </dgm:pt>
    <dgm:pt modelId="{3E8B6215-D320-4D54-817C-DE806415257A}">
      <dgm:prSet/>
      <dgm:spPr/>
      <dgm:t>
        <a:bodyPr/>
        <a:lstStyle/>
        <a:p>
          <a:r>
            <a:rPr lang="en-US"/>
            <a:t>44 Shopping on your preferred e-tailer enhances your social status -0.248103429</a:t>
          </a:r>
        </a:p>
      </dgm:t>
    </dgm:pt>
    <dgm:pt modelId="{3FA6D28E-9383-493C-990E-E5CDB9652AEC}" type="parTrans" cxnId="{988862C2-C57B-4AD4-AB12-31728D96205F}">
      <dgm:prSet/>
      <dgm:spPr/>
      <dgm:t>
        <a:bodyPr/>
        <a:lstStyle/>
        <a:p>
          <a:endParaRPr lang="en-US"/>
        </a:p>
      </dgm:t>
    </dgm:pt>
    <dgm:pt modelId="{1BF1C717-615F-449E-899C-D0D346FB9BA7}" type="sibTrans" cxnId="{988862C2-C57B-4AD4-AB12-31728D96205F}">
      <dgm:prSet/>
      <dgm:spPr/>
      <dgm:t>
        <a:bodyPr/>
        <a:lstStyle/>
        <a:p>
          <a:endParaRPr lang="en-US"/>
        </a:p>
      </dgm:t>
    </dgm:pt>
    <dgm:pt modelId="{1EB57348-6440-4471-80A0-D9077AAE1CEE}">
      <dgm:prSet/>
      <dgm:spPr/>
      <dgm:t>
        <a:bodyPr/>
        <a:lstStyle/>
        <a:p>
          <a:r>
            <a:rPr lang="en-US"/>
            <a:t>47 Getting value for money spent -0.172500548</a:t>
          </a:r>
        </a:p>
      </dgm:t>
    </dgm:pt>
    <dgm:pt modelId="{6DCDE91B-AF34-4751-A9DF-3419A0451928}" type="parTrans" cxnId="{CB5F6230-1DC9-46E4-BDA2-61F4618E6C1C}">
      <dgm:prSet/>
      <dgm:spPr/>
      <dgm:t>
        <a:bodyPr/>
        <a:lstStyle/>
        <a:p>
          <a:endParaRPr lang="en-US"/>
        </a:p>
      </dgm:t>
    </dgm:pt>
    <dgm:pt modelId="{69B51EB3-F420-4BCC-A025-3F2272B2C29D}" type="sibTrans" cxnId="{CB5F6230-1DC9-46E4-BDA2-61F4618E6C1C}">
      <dgm:prSet/>
      <dgm:spPr/>
      <dgm:t>
        <a:bodyPr/>
        <a:lstStyle/>
        <a:p>
          <a:endParaRPr lang="en-US"/>
        </a:p>
      </dgm:t>
    </dgm:pt>
    <dgm:pt modelId="{59575603-BA16-46D6-9DE3-C07E7CEF4DBF}">
      <dgm:prSet/>
      <dgm:spPr/>
      <dgm:t>
        <a:bodyPr/>
        <a:lstStyle/>
        <a:p>
          <a:r>
            <a:rPr lang="en-US"/>
            <a:t>"13 After first visit, how do you reach the online retail store? " -0.155469993</a:t>
          </a:r>
        </a:p>
      </dgm:t>
    </dgm:pt>
    <dgm:pt modelId="{4991D925-AFC9-49BD-925D-DECBFC43A243}" type="parTrans" cxnId="{1F9F2DA8-EB9C-43C7-9EAF-27C2F7445E0A}">
      <dgm:prSet/>
      <dgm:spPr/>
      <dgm:t>
        <a:bodyPr/>
        <a:lstStyle/>
        <a:p>
          <a:endParaRPr lang="en-US"/>
        </a:p>
      </dgm:t>
    </dgm:pt>
    <dgm:pt modelId="{FAE797A3-8039-4150-8E47-1F33B83E76D2}" type="sibTrans" cxnId="{1F9F2DA8-EB9C-43C7-9EAF-27C2F7445E0A}">
      <dgm:prSet/>
      <dgm:spPr/>
      <dgm:t>
        <a:bodyPr/>
        <a:lstStyle/>
        <a:p>
          <a:endParaRPr lang="en-US"/>
        </a:p>
      </dgm:t>
    </dgm:pt>
    <dgm:pt modelId="{460987BB-1DD2-4B7E-95A8-3CE9D1145C03}">
      <dgm:prSet/>
      <dgm:spPr/>
      <dgm:t>
        <a:bodyPr/>
        <a:lstStyle/>
        <a:p>
          <a:r>
            <a:rPr lang="en-US"/>
            <a:t>('Longer delivery period_encoded',) -0.147702378</a:t>
          </a:r>
        </a:p>
      </dgm:t>
    </dgm:pt>
    <dgm:pt modelId="{938720A4-CD85-4C6A-BCAC-3B2B02130C92}" type="parTrans" cxnId="{1A362A81-79D8-484D-9B0E-2C1A0EBF5862}">
      <dgm:prSet/>
      <dgm:spPr/>
      <dgm:t>
        <a:bodyPr/>
        <a:lstStyle/>
        <a:p>
          <a:endParaRPr lang="en-US"/>
        </a:p>
      </dgm:t>
    </dgm:pt>
    <dgm:pt modelId="{7528FA86-0DAC-4857-B23F-AD40A5B6EC8A}" type="sibTrans" cxnId="{1A362A81-79D8-484D-9B0E-2C1A0EBF5862}">
      <dgm:prSet/>
      <dgm:spPr/>
      <dgm:t>
        <a:bodyPr/>
        <a:lstStyle/>
        <a:p>
          <a:endParaRPr lang="en-US"/>
        </a:p>
      </dgm:t>
    </dgm:pt>
    <dgm:pt modelId="{9E952302-62ED-40DF-92BE-8E81765BAB29}">
      <dgm:prSet/>
      <dgm:spPr/>
      <dgm:t>
        <a:bodyPr/>
        <a:lstStyle/>
        <a:p>
          <a:r>
            <a:rPr lang="en-US"/>
            <a:t>('Frequent disruption when moving from one page to another_encoded',) -0.10060793</a:t>
          </a:r>
        </a:p>
      </dgm:t>
    </dgm:pt>
    <dgm:pt modelId="{E733F421-53BB-48A5-856B-7D30CA2F0161}" type="parTrans" cxnId="{9F4D8217-EA53-4457-B61C-717A2DB72CA4}">
      <dgm:prSet/>
      <dgm:spPr/>
      <dgm:t>
        <a:bodyPr/>
        <a:lstStyle/>
        <a:p>
          <a:endParaRPr lang="en-US"/>
        </a:p>
      </dgm:t>
    </dgm:pt>
    <dgm:pt modelId="{90F53E7F-7637-45DA-9603-EB5214B7E02A}" type="sibTrans" cxnId="{9F4D8217-EA53-4457-B61C-717A2DB72CA4}">
      <dgm:prSet/>
      <dgm:spPr/>
      <dgm:t>
        <a:bodyPr/>
        <a:lstStyle/>
        <a:p>
          <a:endParaRPr lang="en-US"/>
        </a:p>
      </dgm:t>
    </dgm:pt>
    <dgm:pt modelId="{30F2C823-E4D5-419D-B402-BDE9A6429CC0}">
      <dgm:prSet/>
      <dgm:spPr/>
      <dgm:t>
        <a:bodyPr/>
        <a:lstStyle/>
        <a:p>
          <a:r>
            <a:rPr lang="en-US"/>
            <a:t>('Limited mode of payment on most products (promotion, sales period)_encoded',) -0.086712355</a:t>
          </a:r>
        </a:p>
      </dgm:t>
    </dgm:pt>
    <dgm:pt modelId="{CB764D9A-5F09-4868-9597-1AE14AA1D45C}" type="parTrans" cxnId="{34F548F5-3612-4585-BE3B-50B6F7142222}">
      <dgm:prSet/>
      <dgm:spPr/>
      <dgm:t>
        <a:bodyPr/>
        <a:lstStyle/>
        <a:p>
          <a:endParaRPr lang="en-US"/>
        </a:p>
      </dgm:t>
    </dgm:pt>
    <dgm:pt modelId="{7DAA139C-B4AE-4236-9453-1A1E4468B95B}" type="sibTrans" cxnId="{34F548F5-3612-4585-BE3B-50B6F7142222}">
      <dgm:prSet/>
      <dgm:spPr/>
      <dgm:t>
        <a:bodyPr/>
        <a:lstStyle/>
        <a:p>
          <a:endParaRPr lang="en-US"/>
        </a:p>
      </dgm:t>
    </dgm:pt>
    <dgm:pt modelId="{DC3F6D6B-B26E-43FC-8774-E8EFBFD84CD0}">
      <dgm:prSet/>
      <dgm:spPr/>
      <dgm:t>
        <a:bodyPr/>
        <a:lstStyle/>
        <a:p>
          <a:r>
            <a:rPr lang="en-US"/>
            <a:t>2 How old are you? 0.063243385)</a:t>
          </a:r>
        </a:p>
      </dgm:t>
    </dgm:pt>
    <dgm:pt modelId="{17D8EB81-E9C0-4A15-82E7-F1CB2C3FD00C}" type="parTrans" cxnId="{6985F6CC-D28C-4482-920B-D4C5632A7ADE}">
      <dgm:prSet/>
      <dgm:spPr/>
      <dgm:t>
        <a:bodyPr/>
        <a:lstStyle/>
        <a:p>
          <a:endParaRPr lang="en-US"/>
        </a:p>
      </dgm:t>
    </dgm:pt>
    <dgm:pt modelId="{80878216-8EF3-4B63-A308-1B1CAEF4161E}" type="sibTrans" cxnId="{6985F6CC-D28C-4482-920B-D4C5632A7ADE}">
      <dgm:prSet/>
      <dgm:spPr/>
      <dgm:t>
        <a:bodyPr/>
        <a:lstStyle/>
        <a:p>
          <a:endParaRPr lang="en-US"/>
        </a:p>
      </dgm:t>
    </dgm:pt>
    <dgm:pt modelId="{B4CDE169-9A54-423C-A36E-CBEA0F8932E7}">
      <dgm:prSet/>
      <dgm:spPr/>
      <dgm:t>
        <a:bodyPr/>
        <a:lstStyle/>
        <a:p>
          <a:r>
            <a:rPr lang="en-US"/>
            <a:t>## 5. Acceptable skewness is +/- 0.65 and skewness for bell shaped curve should be 0.</a:t>
          </a:r>
        </a:p>
      </dgm:t>
    </dgm:pt>
    <dgm:pt modelId="{1F0B1C43-1024-43CC-8F46-1E473C8D0667}" type="parTrans" cxnId="{638D15B9-72D3-4B8C-ABDC-B1B0AF40A177}">
      <dgm:prSet/>
      <dgm:spPr/>
      <dgm:t>
        <a:bodyPr/>
        <a:lstStyle/>
        <a:p>
          <a:endParaRPr lang="en-US"/>
        </a:p>
      </dgm:t>
    </dgm:pt>
    <dgm:pt modelId="{D279E94D-C283-4D21-9C3F-129FF93DD42A}" type="sibTrans" cxnId="{638D15B9-72D3-4B8C-ABDC-B1B0AF40A177}">
      <dgm:prSet/>
      <dgm:spPr/>
      <dgm:t>
        <a:bodyPr/>
        <a:lstStyle/>
        <a:p>
          <a:endParaRPr lang="en-US"/>
        </a:p>
      </dgm:t>
    </dgm:pt>
    <dgm:pt modelId="{9BC6D3D2-86C0-43BC-98E0-C33C28BE2660}" type="pres">
      <dgm:prSet presAssocID="{71B696E4-5180-46D8-A614-9EA79804E840}" presName="diagram" presStyleCnt="0">
        <dgm:presLayoutVars>
          <dgm:dir/>
          <dgm:resizeHandles val="exact"/>
        </dgm:presLayoutVars>
      </dgm:prSet>
      <dgm:spPr/>
    </dgm:pt>
    <dgm:pt modelId="{D761E364-C0C1-479D-A9FF-743F2FD2EA8A}" type="pres">
      <dgm:prSet presAssocID="{23C120AB-52D9-424E-B376-2D78C3BC0675}" presName="node" presStyleLbl="node1" presStyleIdx="0" presStyleCnt="18">
        <dgm:presLayoutVars>
          <dgm:bulletEnabled val="1"/>
        </dgm:presLayoutVars>
      </dgm:prSet>
      <dgm:spPr/>
    </dgm:pt>
    <dgm:pt modelId="{FA3AF091-AAA2-4754-B935-5E093C6CB2B3}" type="pres">
      <dgm:prSet presAssocID="{329E6550-BE93-45C3-972E-0BA068FD4102}" presName="sibTrans" presStyleCnt="0"/>
      <dgm:spPr/>
    </dgm:pt>
    <dgm:pt modelId="{FB5EF0AC-FD61-45C8-A758-0CA4C2A352F8}" type="pres">
      <dgm:prSet presAssocID="{2CBC25B1-4678-4C35-94B5-5FA467DBA597}" presName="node" presStyleLbl="node1" presStyleIdx="1" presStyleCnt="18">
        <dgm:presLayoutVars>
          <dgm:bulletEnabled val="1"/>
        </dgm:presLayoutVars>
      </dgm:prSet>
      <dgm:spPr/>
    </dgm:pt>
    <dgm:pt modelId="{D4A10E43-E8C1-40C5-A453-772DFF0F9BF1}" type="pres">
      <dgm:prSet presAssocID="{9287EF51-9FEB-479A-8C8D-BCDFD3377300}" presName="sibTrans" presStyleCnt="0"/>
      <dgm:spPr/>
    </dgm:pt>
    <dgm:pt modelId="{F0C31A73-ED1E-4D7A-A8B5-56B1263C6CC3}" type="pres">
      <dgm:prSet presAssocID="{DF2815D1-31C5-45C8-BD49-019CB36C3C55}" presName="node" presStyleLbl="node1" presStyleIdx="2" presStyleCnt="18">
        <dgm:presLayoutVars>
          <dgm:bulletEnabled val="1"/>
        </dgm:presLayoutVars>
      </dgm:prSet>
      <dgm:spPr/>
    </dgm:pt>
    <dgm:pt modelId="{3EE1C488-3BAC-44AF-B7D6-6410F4E3FD5C}" type="pres">
      <dgm:prSet presAssocID="{B030E424-F0A8-49F6-9248-77CD51C90EE7}" presName="sibTrans" presStyleCnt="0"/>
      <dgm:spPr/>
    </dgm:pt>
    <dgm:pt modelId="{4DCA71A2-3478-4025-B53F-6742D2A10BD1}" type="pres">
      <dgm:prSet presAssocID="{95391E9D-394D-4E27-B06D-ECDF09E32953}" presName="node" presStyleLbl="node1" presStyleIdx="3" presStyleCnt="18">
        <dgm:presLayoutVars>
          <dgm:bulletEnabled val="1"/>
        </dgm:presLayoutVars>
      </dgm:prSet>
      <dgm:spPr/>
    </dgm:pt>
    <dgm:pt modelId="{A73511E1-3B8F-44FC-9B42-B23437E737C9}" type="pres">
      <dgm:prSet presAssocID="{353F419D-83BE-4D7C-A6E9-D5AC8891B245}" presName="sibTrans" presStyleCnt="0"/>
      <dgm:spPr/>
    </dgm:pt>
    <dgm:pt modelId="{1F1E8114-FC84-4020-8C4D-4F9E83F6E476}" type="pres">
      <dgm:prSet presAssocID="{CFD87964-D95B-435A-8082-7A44EF25C76C}" presName="node" presStyleLbl="node1" presStyleIdx="4" presStyleCnt="18">
        <dgm:presLayoutVars>
          <dgm:bulletEnabled val="1"/>
        </dgm:presLayoutVars>
      </dgm:prSet>
      <dgm:spPr/>
    </dgm:pt>
    <dgm:pt modelId="{01F5C2FB-5A6A-4688-85B7-FB439B13FBFA}" type="pres">
      <dgm:prSet presAssocID="{F9B267B0-3E27-480F-A450-8586AC5A3DA7}" presName="sibTrans" presStyleCnt="0"/>
      <dgm:spPr/>
    </dgm:pt>
    <dgm:pt modelId="{543AED61-78E1-434C-8140-31E8EDF9C039}" type="pres">
      <dgm:prSet presAssocID="{EDE1E007-FFA3-4344-98D8-A3DF6ACF95AC}" presName="node" presStyleLbl="node1" presStyleIdx="5" presStyleCnt="18">
        <dgm:presLayoutVars>
          <dgm:bulletEnabled val="1"/>
        </dgm:presLayoutVars>
      </dgm:prSet>
      <dgm:spPr/>
    </dgm:pt>
    <dgm:pt modelId="{9E02A19E-D6DF-408F-A6E7-8A9DEA0DB4EA}" type="pres">
      <dgm:prSet presAssocID="{5857287E-A532-410F-AC94-EA0998D3D359}" presName="sibTrans" presStyleCnt="0"/>
      <dgm:spPr/>
    </dgm:pt>
    <dgm:pt modelId="{98F99DDA-0677-4C39-9F4E-F6B84A0C142C}" type="pres">
      <dgm:prSet presAssocID="{C85C021A-8D39-4432-9D5A-12FDC492CF27}" presName="node" presStyleLbl="node1" presStyleIdx="6" presStyleCnt="18">
        <dgm:presLayoutVars>
          <dgm:bulletEnabled val="1"/>
        </dgm:presLayoutVars>
      </dgm:prSet>
      <dgm:spPr/>
    </dgm:pt>
    <dgm:pt modelId="{3622E818-C043-41F2-B43A-B6885F89A057}" type="pres">
      <dgm:prSet presAssocID="{EA9E6C31-9ADB-4816-B0C3-487B8277F3A7}" presName="sibTrans" presStyleCnt="0"/>
      <dgm:spPr/>
    </dgm:pt>
    <dgm:pt modelId="{C0B9810D-FC8C-46A5-A73D-BFF317589195}" type="pres">
      <dgm:prSet presAssocID="{9D04F1FB-3A0C-4546-8669-40B621A48EA2}" presName="node" presStyleLbl="node1" presStyleIdx="7" presStyleCnt="18">
        <dgm:presLayoutVars>
          <dgm:bulletEnabled val="1"/>
        </dgm:presLayoutVars>
      </dgm:prSet>
      <dgm:spPr/>
    </dgm:pt>
    <dgm:pt modelId="{2FEBBC07-80BA-45FE-B049-0E816B541628}" type="pres">
      <dgm:prSet presAssocID="{0A0E80EC-85E2-4314-AADC-D505A95C0D7A}" presName="sibTrans" presStyleCnt="0"/>
      <dgm:spPr/>
    </dgm:pt>
    <dgm:pt modelId="{1206B1F6-625E-49F6-B8A3-6F810EC1E233}" type="pres">
      <dgm:prSet presAssocID="{FD283B14-6465-4148-804F-FE98DA4E16FC}" presName="node" presStyleLbl="node1" presStyleIdx="8" presStyleCnt="18">
        <dgm:presLayoutVars>
          <dgm:bulletEnabled val="1"/>
        </dgm:presLayoutVars>
      </dgm:prSet>
      <dgm:spPr/>
    </dgm:pt>
    <dgm:pt modelId="{0F9F7C4B-66EF-4164-AC0A-7654DA3E0FF2}" type="pres">
      <dgm:prSet presAssocID="{2C17E857-D265-469C-BE55-1CDAAA1D7DC3}" presName="sibTrans" presStyleCnt="0"/>
      <dgm:spPr/>
    </dgm:pt>
    <dgm:pt modelId="{682C947B-5454-47A3-9A06-8B91C52A3198}" type="pres">
      <dgm:prSet presAssocID="{86C00E4F-28F6-46CF-8037-C8EB59C159B9}" presName="node" presStyleLbl="node1" presStyleIdx="9" presStyleCnt="18">
        <dgm:presLayoutVars>
          <dgm:bulletEnabled val="1"/>
        </dgm:presLayoutVars>
      </dgm:prSet>
      <dgm:spPr/>
    </dgm:pt>
    <dgm:pt modelId="{94007E60-4B21-4B54-959A-6C2F8FAC337C}" type="pres">
      <dgm:prSet presAssocID="{C141DC4C-7BD0-4857-B395-4004C2185A09}" presName="sibTrans" presStyleCnt="0"/>
      <dgm:spPr/>
    </dgm:pt>
    <dgm:pt modelId="{40DF409A-A911-419D-9FCF-316CBD693140}" type="pres">
      <dgm:prSet presAssocID="{3E8B6215-D320-4D54-817C-DE806415257A}" presName="node" presStyleLbl="node1" presStyleIdx="10" presStyleCnt="18">
        <dgm:presLayoutVars>
          <dgm:bulletEnabled val="1"/>
        </dgm:presLayoutVars>
      </dgm:prSet>
      <dgm:spPr/>
    </dgm:pt>
    <dgm:pt modelId="{DF10884C-D527-4E63-91FC-25261843DF43}" type="pres">
      <dgm:prSet presAssocID="{1BF1C717-615F-449E-899C-D0D346FB9BA7}" presName="sibTrans" presStyleCnt="0"/>
      <dgm:spPr/>
    </dgm:pt>
    <dgm:pt modelId="{7E3BBDD5-E801-4FF5-BE24-3B8FA556E5F1}" type="pres">
      <dgm:prSet presAssocID="{1EB57348-6440-4471-80A0-D9077AAE1CEE}" presName="node" presStyleLbl="node1" presStyleIdx="11" presStyleCnt="18">
        <dgm:presLayoutVars>
          <dgm:bulletEnabled val="1"/>
        </dgm:presLayoutVars>
      </dgm:prSet>
      <dgm:spPr/>
    </dgm:pt>
    <dgm:pt modelId="{EF6420AB-7B91-4D8F-A21A-D3E169BCF8CB}" type="pres">
      <dgm:prSet presAssocID="{69B51EB3-F420-4BCC-A025-3F2272B2C29D}" presName="sibTrans" presStyleCnt="0"/>
      <dgm:spPr/>
    </dgm:pt>
    <dgm:pt modelId="{76E7E408-B84D-4C92-97B8-F2F78357BFA4}" type="pres">
      <dgm:prSet presAssocID="{59575603-BA16-46D6-9DE3-C07E7CEF4DBF}" presName="node" presStyleLbl="node1" presStyleIdx="12" presStyleCnt="18">
        <dgm:presLayoutVars>
          <dgm:bulletEnabled val="1"/>
        </dgm:presLayoutVars>
      </dgm:prSet>
      <dgm:spPr/>
    </dgm:pt>
    <dgm:pt modelId="{01F309A4-698A-4E9C-8C22-86F85C8FBFAD}" type="pres">
      <dgm:prSet presAssocID="{FAE797A3-8039-4150-8E47-1F33B83E76D2}" presName="sibTrans" presStyleCnt="0"/>
      <dgm:spPr/>
    </dgm:pt>
    <dgm:pt modelId="{FC6E779C-B93B-4995-92DF-1F8DAD06C9B1}" type="pres">
      <dgm:prSet presAssocID="{460987BB-1DD2-4B7E-95A8-3CE9D1145C03}" presName="node" presStyleLbl="node1" presStyleIdx="13" presStyleCnt="18">
        <dgm:presLayoutVars>
          <dgm:bulletEnabled val="1"/>
        </dgm:presLayoutVars>
      </dgm:prSet>
      <dgm:spPr/>
    </dgm:pt>
    <dgm:pt modelId="{823004D6-F58D-4A47-BFC1-F624C1DA07D7}" type="pres">
      <dgm:prSet presAssocID="{7528FA86-0DAC-4857-B23F-AD40A5B6EC8A}" presName="sibTrans" presStyleCnt="0"/>
      <dgm:spPr/>
    </dgm:pt>
    <dgm:pt modelId="{FA56D791-FEC5-47A6-B996-1ADA1D32BF18}" type="pres">
      <dgm:prSet presAssocID="{9E952302-62ED-40DF-92BE-8E81765BAB29}" presName="node" presStyleLbl="node1" presStyleIdx="14" presStyleCnt="18">
        <dgm:presLayoutVars>
          <dgm:bulletEnabled val="1"/>
        </dgm:presLayoutVars>
      </dgm:prSet>
      <dgm:spPr/>
    </dgm:pt>
    <dgm:pt modelId="{DF9C2135-0DE5-4AF6-816E-362E377B76FF}" type="pres">
      <dgm:prSet presAssocID="{90F53E7F-7637-45DA-9603-EB5214B7E02A}" presName="sibTrans" presStyleCnt="0"/>
      <dgm:spPr/>
    </dgm:pt>
    <dgm:pt modelId="{CDCDC75A-25EC-422D-9E95-86E69CD952B7}" type="pres">
      <dgm:prSet presAssocID="{30F2C823-E4D5-419D-B402-BDE9A6429CC0}" presName="node" presStyleLbl="node1" presStyleIdx="15" presStyleCnt="18">
        <dgm:presLayoutVars>
          <dgm:bulletEnabled val="1"/>
        </dgm:presLayoutVars>
      </dgm:prSet>
      <dgm:spPr/>
    </dgm:pt>
    <dgm:pt modelId="{5A5888EF-FF1C-466B-854D-640AEF70F100}" type="pres">
      <dgm:prSet presAssocID="{7DAA139C-B4AE-4236-9453-1A1E4468B95B}" presName="sibTrans" presStyleCnt="0"/>
      <dgm:spPr/>
    </dgm:pt>
    <dgm:pt modelId="{A816FF2B-3A70-47D6-B349-C7F3D20185BC}" type="pres">
      <dgm:prSet presAssocID="{DC3F6D6B-B26E-43FC-8774-E8EFBFD84CD0}" presName="node" presStyleLbl="node1" presStyleIdx="16" presStyleCnt="18">
        <dgm:presLayoutVars>
          <dgm:bulletEnabled val="1"/>
        </dgm:presLayoutVars>
      </dgm:prSet>
      <dgm:spPr/>
    </dgm:pt>
    <dgm:pt modelId="{D3933D72-E6D6-4767-B430-06811F67C567}" type="pres">
      <dgm:prSet presAssocID="{80878216-8EF3-4B63-A308-1B1CAEF4161E}" presName="sibTrans" presStyleCnt="0"/>
      <dgm:spPr/>
    </dgm:pt>
    <dgm:pt modelId="{8A632496-72B0-4E90-B3F2-41CD20C3EBEF}" type="pres">
      <dgm:prSet presAssocID="{B4CDE169-9A54-423C-A36E-CBEA0F8932E7}" presName="node" presStyleLbl="node1" presStyleIdx="17" presStyleCnt="18">
        <dgm:presLayoutVars>
          <dgm:bulletEnabled val="1"/>
        </dgm:presLayoutVars>
      </dgm:prSet>
      <dgm:spPr/>
    </dgm:pt>
  </dgm:ptLst>
  <dgm:cxnLst>
    <dgm:cxn modelId="{400F0E01-8211-4511-8471-1D6E4E87D502}" type="presOf" srcId="{23C120AB-52D9-424E-B376-2D78C3BC0675}" destId="{D761E364-C0C1-479D-A9FF-743F2FD2EA8A}" srcOrd="0" destOrd="0" presId="urn:microsoft.com/office/officeart/2005/8/layout/default"/>
    <dgm:cxn modelId="{10E23105-4B97-4CAE-A76B-9B51A1EB601B}" srcId="{71B696E4-5180-46D8-A614-9EA79804E840}" destId="{C85C021A-8D39-4432-9D5A-12FDC492CF27}" srcOrd="6" destOrd="0" parTransId="{859D1DC2-3A9B-412B-9231-1114CFBAEB1A}" sibTransId="{EA9E6C31-9ADB-4816-B0C3-487B8277F3A7}"/>
    <dgm:cxn modelId="{F61BD905-8AE6-4A8D-8AE0-1E322B568DE1}" type="presOf" srcId="{460987BB-1DD2-4B7E-95A8-3CE9D1145C03}" destId="{FC6E779C-B93B-4995-92DF-1F8DAD06C9B1}" srcOrd="0" destOrd="0" presId="urn:microsoft.com/office/officeart/2005/8/layout/default"/>
    <dgm:cxn modelId="{F5702B06-4F52-4DBC-B688-9759D2D2213C}" srcId="{71B696E4-5180-46D8-A614-9EA79804E840}" destId="{DF2815D1-31C5-45C8-BD49-019CB36C3C55}" srcOrd="2" destOrd="0" parTransId="{FE035E85-8590-4C99-AC88-A4FA81522AB3}" sibTransId="{B030E424-F0A8-49F6-9248-77CD51C90EE7}"/>
    <dgm:cxn modelId="{C6A78F0B-1CE6-4BAF-89EE-742D740DF265}" srcId="{71B696E4-5180-46D8-A614-9EA79804E840}" destId="{95391E9D-394D-4E27-B06D-ECDF09E32953}" srcOrd="3" destOrd="0" parTransId="{6213CD61-7852-4EB8-90CF-DE39367AD8BE}" sibTransId="{353F419D-83BE-4D7C-A6E9-D5AC8891B245}"/>
    <dgm:cxn modelId="{7C550813-5E95-4311-ABFE-E740CB40A4E2}" type="presOf" srcId="{B4CDE169-9A54-423C-A36E-CBEA0F8932E7}" destId="{8A632496-72B0-4E90-B3F2-41CD20C3EBEF}" srcOrd="0" destOrd="0" presId="urn:microsoft.com/office/officeart/2005/8/layout/default"/>
    <dgm:cxn modelId="{9D28F915-AA82-4D2F-83A0-2D9AC550B9E7}" srcId="{71B696E4-5180-46D8-A614-9EA79804E840}" destId="{23C120AB-52D9-424E-B376-2D78C3BC0675}" srcOrd="0" destOrd="0" parTransId="{A63FC266-8ED3-477B-9B63-814CEF0BD617}" sibTransId="{329E6550-BE93-45C3-972E-0BA068FD4102}"/>
    <dgm:cxn modelId="{9F4D8217-EA53-4457-B61C-717A2DB72CA4}" srcId="{71B696E4-5180-46D8-A614-9EA79804E840}" destId="{9E952302-62ED-40DF-92BE-8E81765BAB29}" srcOrd="14" destOrd="0" parTransId="{E733F421-53BB-48A5-856B-7D30CA2F0161}" sibTransId="{90F53E7F-7637-45DA-9603-EB5214B7E02A}"/>
    <dgm:cxn modelId="{88DF751E-A6E1-44F5-AA96-19E27688C90A}" type="presOf" srcId="{95391E9D-394D-4E27-B06D-ECDF09E32953}" destId="{4DCA71A2-3478-4025-B53F-6742D2A10BD1}" srcOrd="0" destOrd="0" presId="urn:microsoft.com/office/officeart/2005/8/layout/default"/>
    <dgm:cxn modelId="{692A9622-9E71-4E00-B73B-D451A945C563}" srcId="{71B696E4-5180-46D8-A614-9EA79804E840}" destId="{2CBC25B1-4678-4C35-94B5-5FA467DBA597}" srcOrd="1" destOrd="0" parTransId="{BDD626F5-F2E6-441A-B8FF-2FE59A4513DD}" sibTransId="{9287EF51-9FEB-479A-8C8D-BCDFD3377300}"/>
    <dgm:cxn modelId="{CB5F6230-1DC9-46E4-BDA2-61F4618E6C1C}" srcId="{71B696E4-5180-46D8-A614-9EA79804E840}" destId="{1EB57348-6440-4471-80A0-D9077AAE1CEE}" srcOrd="11" destOrd="0" parTransId="{6DCDE91B-AF34-4751-A9DF-3419A0451928}" sibTransId="{69B51EB3-F420-4BCC-A025-3F2272B2C29D}"/>
    <dgm:cxn modelId="{C5303867-643D-4CFA-844E-D262F5CCD46B}" srcId="{71B696E4-5180-46D8-A614-9EA79804E840}" destId="{86C00E4F-28F6-46CF-8037-C8EB59C159B9}" srcOrd="9" destOrd="0" parTransId="{B97ED775-EE08-4927-8D8F-A3D1BFD9D787}" sibTransId="{C141DC4C-7BD0-4857-B395-4004C2185A09}"/>
    <dgm:cxn modelId="{41744848-76F6-4CCD-81EA-00EDF44637D2}" type="presOf" srcId="{30F2C823-E4D5-419D-B402-BDE9A6429CC0}" destId="{CDCDC75A-25EC-422D-9E95-86E69CD952B7}" srcOrd="0" destOrd="0" presId="urn:microsoft.com/office/officeart/2005/8/layout/default"/>
    <dgm:cxn modelId="{DD4EEF75-8990-4F1B-AF9F-019CCB7D2519}" type="presOf" srcId="{2CBC25B1-4678-4C35-94B5-5FA467DBA597}" destId="{FB5EF0AC-FD61-45C8-A758-0CA4C2A352F8}" srcOrd="0" destOrd="0" presId="urn:microsoft.com/office/officeart/2005/8/layout/default"/>
    <dgm:cxn modelId="{F365AC7D-1ACD-42DF-8DB7-F120D2CB78AA}" type="presOf" srcId="{FD283B14-6465-4148-804F-FE98DA4E16FC}" destId="{1206B1F6-625E-49F6-B8A3-6F810EC1E233}" srcOrd="0" destOrd="0" presId="urn:microsoft.com/office/officeart/2005/8/layout/default"/>
    <dgm:cxn modelId="{6982E87F-5F26-4337-ACE5-080B34BA26E7}" type="presOf" srcId="{DF2815D1-31C5-45C8-BD49-019CB36C3C55}" destId="{F0C31A73-ED1E-4D7A-A8B5-56B1263C6CC3}" srcOrd="0" destOrd="0" presId="urn:microsoft.com/office/officeart/2005/8/layout/default"/>
    <dgm:cxn modelId="{1A362A81-79D8-484D-9B0E-2C1A0EBF5862}" srcId="{71B696E4-5180-46D8-A614-9EA79804E840}" destId="{460987BB-1DD2-4B7E-95A8-3CE9D1145C03}" srcOrd="13" destOrd="0" parTransId="{938720A4-CD85-4C6A-BCAC-3B2B02130C92}" sibTransId="{7528FA86-0DAC-4857-B23F-AD40A5B6EC8A}"/>
    <dgm:cxn modelId="{ABA26F81-A73B-4A8E-9BE3-E0E487F9882C}" type="presOf" srcId="{3E8B6215-D320-4D54-817C-DE806415257A}" destId="{40DF409A-A911-419D-9FCF-316CBD693140}" srcOrd="0" destOrd="0" presId="urn:microsoft.com/office/officeart/2005/8/layout/default"/>
    <dgm:cxn modelId="{78FB1485-BA30-48AD-9EEE-0C1D090D179F}" type="presOf" srcId="{DC3F6D6B-B26E-43FC-8774-E8EFBFD84CD0}" destId="{A816FF2B-3A70-47D6-B349-C7F3D20185BC}" srcOrd="0" destOrd="0" presId="urn:microsoft.com/office/officeart/2005/8/layout/default"/>
    <dgm:cxn modelId="{0E9C9D9C-31A2-4CC5-B390-A667BE5B7246}" type="presOf" srcId="{59575603-BA16-46D6-9DE3-C07E7CEF4DBF}" destId="{76E7E408-B84D-4C92-97B8-F2F78357BFA4}" srcOrd="0" destOrd="0" presId="urn:microsoft.com/office/officeart/2005/8/layout/default"/>
    <dgm:cxn modelId="{51DE279E-C52A-4405-9104-F3D6A06B5189}" type="presOf" srcId="{86C00E4F-28F6-46CF-8037-C8EB59C159B9}" destId="{682C947B-5454-47A3-9A06-8B91C52A3198}" srcOrd="0" destOrd="0" presId="urn:microsoft.com/office/officeart/2005/8/layout/default"/>
    <dgm:cxn modelId="{D1B74BA5-465D-4F50-883F-0B6378AEBD56}" srcId="{71B696E4-5180-46D8-A614-9EA79804E840}" destId="{FD283B14-6465-4148-804F-FE98DA4E16FC}" srcOrd="8" destOrd="0" parTransId="{10219EFD-88DA-4D85-8C5D-4428F72E039C}" sibTransId="{2C17E857-D265-469C-BE55-1CDAAA1D7DC3}"/>
    <dgm:cxn modelId="{253984A6-6D41-451F-8949-DF80AEB093FB}" type="presOf" srcId="{9E952302-62ED-40DF-92BE-8E81765BAB29}" destId="{FA56D791-FEC5-47A6-B996-1ADA1D32BF18}" srcOrd="0" destOrd="0" presId="urn:microsoft.com/office/officeart/2005/8/layout/default"/>
    <dgm:cxn modelId="{1F9F2DA8-EB9C-43C7-9EAF-27C2F7445E0A}" srcId="{71B696E4-5180-46D8-A614-9EA79804E840}" destId="{59575603-BA16-46D6-9DE3-C07E7CEF4DBF}" srcOrd="12" destOrd="0" parTransId="{4991D925-AFC9-49BD-925D-DECBFC43A243}" sibTransId="{FAE797A3-8039-4150-8E47-1F33B83E76D2}"/>
    <dgm:cxn modelId="{393B1AA9-5E8A-443F-A4F4-9247A71E5B7B}" srcId="{71B696E4-5180-46D8-A614-9EA79804E840}" destId="{CFD87964-D95B-435A-8082-7A44EF25C76C}" srcOrd="4" destOrd="0" parTransId="{A9A14B53-718D-4DC6-BDEC-215CDA89280C}" sibTransId="{F9B267B0-3E27-480F-A450-8586AC5A3DA7}"/>
    <dgm:cxn modelId="{1F06D4AE-CD39-4D10-BD9E-1054A976B46F}" type="presOf" srcId="{1EB57348-6440-4471-80A0-D9077AAE1CEE}" destId="{7E3BBDD5-E801-4FF5-BE24-3B8FA556E5F1}" srcOrd="0" destOrd="0" presId="urn:microsoft.com/office/officeart/2005/8/layout/default"/>
    <dgm:cxn modelId="{638D15B9-72D3-4B8C-ABDC-B1B0AF40A177}" srcId="{71B696E4-5180-46D8-A614-9EA79804E840}" destId="{B4CDE169-9A54-423C-A36E-CBEA0F8932E7}" srcOrd="17" destOrd="0" parTransId="{1F0B1C43-1024-43CC-8F46-1E473C8D0667}" sibTransId="{D279E94D-C283-4D21-9C3F-129FF93DD42A}"/>
    <dgm:cxn modelId="{C1F61DBF-D7DB-4E2A-9DE3-484007593104}" srcId="{71B696E4-5180-46D8-A614-9EA79804E840}" destId="{EDE1E007-FFA3-4344-98D8-A3DF6ACF95AC}" srcOrd="5" destOrd="0" parTransId="{4468F6AE-5EDB-495A-BE5B-F81BCA0EF2D3}" sibTransId="{5857287E-A532-410F-AC94-EA0998D3D359}"/>
    <dgm:cxn modelId="{988862C2-C57B-4AD4-AB12-31728D96205F}" srcId="{71B696E4-5180-46D8-A614-9EA79804E840}" destId="{3E8B6215-D320-4D54-817C-DE806415257A}" srcOrd="10" destOrd="0" parTransId="{3FA6D28E-9383-493C-990E-E5CDB9652AEC}" sibTransId="{1BF1C717-615F-449E-899C-D0D346FB9BA7}"/>
    <dgm:cxn modelId="{6985F6CC-D28C-4482-920B-D4C5632A7ADE}" srcId="{71B696E4-5180-46D8-A614-9EA79804E840}" destId="{DC3F6D6B-B26E-43FC-8774-E8EFBFD84CD0}" srcOrd="16" destOrd="0" parTransId="{17D8EB81-E9C0-4A15-82E7-F1CB2C3FD00C}" sibTransId="{80878216-8EF3-4B63-A308-1B1CAEF4161E}"/>
    <dgm:cxn modelId="{7C31D4E5-DC7A-4477-B953-FEE3D2AF072F}" type="presOf" srcId="{71B696E4-5180-46D8-A614-9EA79804E840}" destId="{9BC6D3D2-86C0-43BC-98E0-C33C28BE2660}" srcOrd="0" destOrd="0" presId="urn:microsoft.com/office/officeart/2005/8/layout/default"/>
    <dgm:cxn modelId="{746FD0E7-1B24-4C96-B32C-691BE38B0EED}" srcId="{71B696E4-5180-46D8-A614-9EA79804E840}" destId="{9D04F1FB-3A0C-4546-8669-40B621A48EA2}" srcOrd="7" destOrd="0" parTransId="{017BEC1B-3281-4518-86C2-4EA658517900}" sibTransId="{0A0E80EC-85E2-4314-AADC-D505A95C0D7A}"/>
    <dgm:cxn modelId="{7D20C6E9-AA52-4629-BAAF-E43DF8C398DA}" type="presOf" srcId="{9D04F1FB-3A0C-4546-8669-40B621A48EA2}" destId="{C0B9810D-FC8C-46A5-A73D-BFF317589195}" srcOrd="0" destOrd="0" presId="urn:microsoft.com/office/officeart/2005/8/layout/default"/>
    <dgm:cxn modelId="{34F548F5-3612-4585-BE3B-50B6F7142222}" srcId="{71B696E4-5180-46D8-A614-9EA79804E840}" destId="{30F2C823-E4D5-419D-B402-BDE9A6429CC0}" srcOrd="15" destOrd="0" parTransId="{CB764D9A-5F09-4868-9597-1AE14AA1D45C}" sibTransId="{7DAA139C-B4AE-4236-9453-1A1E4468B95B}"/>
    <dgm:cxn modelId="{0DBA7EF5-1C67-45E4-A32A-0CEFD12DA343}" type="presOf" srcId="{EDE1E007-FFA3-4344-98D8-A3DF6ACF95AC}" destId="{543AED61-78E1-434C-8140-31E8EDF9C039}" srcOrd="0" destOrd="0" presId="urn:microsoft.com/office/officeart/2005/8/layout/default"/>
    <dgm:cxn modelId="{998115F7-D332-4646-B4C1-1986443FD370}" type="presOf" srcId="{CFD87964-D95B-435A-8082-7A44EF25C76C}" destId="{1F1E8114-FC84-4020-8C4D-4F9E83F6E476}" srcOrd="0" destOrd="0" presId="urn:microsoft.com/office/officeart/2005/8/layout/default"/>
    <dgm:cxn modelId="{883B3DF9-B88D-4C3A-B04B-939D86C2D4B8}" type="presOf" srcId="{C85C021A-8D39-4432-9D5A-12FDC492CF27}" destId="{98F99DDA-0677-4C39-9F4E-F6B84A0C142C}" srcOrd="0" destOrd="0" presId="urn:microsoft.com/office/officeart/2005/8/layout/default"/>
    <dgm:cxn modelId="{A9531C8E-59F7-4F7E-B944-360404848F98}" type="presParOf" srcId="{9BC6D3D2-86C0-43BC-98E0-C33C28BE2660}" destId="{D761E364-C0C1-479D-A9FF-743F2FD2EA8A}" srcOrd="0" destOrd="0" presId="urn:microsoft.com/office/officeart/2005/8/layout/default"/>
    <dgm:cxn modelId="{1B42C439-91FB-4E61-894F-F9333956D496}" type="presParOf" srcId="{9BC6D3D2-86C0-43BC-98E0-C33C28BE2660}" destId="{FA3AF091-AAA2-4754-B935-5E093C6CB2B3}" srcOrd="1" destOrd="0" presId="urn:microsoft.com/office/officeart/2005/8/layout/default"/>
    <dgm:cxn modelId="{598D15E4-098B-4F31-89A1-4F0D8549ECB1}" type="presParOf" srcId="{9BC6D3D2-86C0-43BC-98E0-C33C28BE2660}" destId="{FB5EF0AC-FD61-45C8-A758-0CA4C2A352F8}" srcOrd="2" destOrd="0" presId="urn:microsoft.com/office/officeart/2005/8/layout/default"/>
    <dgm:cxn modelId="{3803CC9C-13C6-4E86-B181-FE9BEAE64BD6}" type="presParOf" srcId="{9BC6D3D2-86C0-43BC-98E0-C33C28BE2660}" destId="{D4A10E43-E8C1-40C5-A453-772DFF0F9BF1}" srcOrd="3" destOrd="0" presId="urn:microsoft.com/office/officeart/2005/8/layout/default"/>
    <dgm:cxn modelId="{B0CCFCC7-D420-409C-A2DB-0C9A4E8C3292}" type="presParOf" srcId="{9BC6D3D2-86C0-43BC-98E0-C33C28BE2660}" destId="{F0C31A73-ED1E-4D7A-A8B5-56B1263C6CC3}" srcOrd="4" destOrd="0" presId="urn:microsoft.com/office/officeart/2005/8/layout/default"/>
    <dgm:cxn modelId="{97686A40-948F-422F-8317-B56C32C8779E}" type="presParOf" srcId="{9BC6D3D2-86C0-43BC-98E0-C33C28BE2660}" destId="{3EE1C488-3BAC-44AF-B7D6-6410F4E3FD5C}" srcOrd="5" destOrd="0" presId="urn:microsoft.com/office/officeart/2005/8/layout/default"/>
    <dgm:cxn modelId="{D52F8AD2-093C-4C91-99E7-F92E92BC7FDE}" type="presParOf" srcId="{9BC6D3D2-86C0-43BC-98E0-C33C28BE2660}" destId="{4DCA71A2-3478-4025-B53F-6742D2A10BD1}" srcOrd="6" destOrd="0" presId="urn:microsoft.com/office/officeart/2005/8/layout/default"/>
    <dgm:cxn modelId="{D49AE500-C5DD-4B0A-BC73-798F37147756}" type="presParOf" srcId="{9BC6D3D2-86C0-43BC-98E0-C33C28BE2660}" destId="{A73511E1-3B8F-44FC-9B42-B23437E737C9}" srcOrd="7" destOrd="0" presId="urn:microsoft.com/office/officeart/2005/8/layout/default"/>
    <dgm:cxn modelId="{0AB58873-F25A-4B44-A23C-6D9BC7C3519B}" type="presParOf" srcId="{9BC6D3D2-86C0-43BC-98E0-C33C28BE2660}" destId="{1F1E8114-FC84-4020-8C4D-4F9E83F6E476}" srcOrd="8" destOrd="0" presId="urn:microsoft.com/office/officeart/2005/8/layout/default"/>
    <dgm:cxn modelId="{1AA0D78F-F1BD-41C9-8DEC-9AED8C48E71B}" type="presParOf" srcId="{9BC6D3D2-86C0-43BC-98E0-C33C28BE2660}" destId="{01F5C2FB-5A6A-4688-85B7-FB439B13FBFA}" srcOrd="9" destOrd="0" presId="urn:microsoft.com/office/officeart/2005/8/layout/default"/>
    <dgm:cxn modelId="{2E9F8341-B8CE-428A-ACDA-C88CC8F37A58}" type="presParOf" srcId="{9BC6D3D2-86C0-43BC-98E0-C33C28BE2660}" destId="{543AED61-78E1-434C-8140-31E8EDF9C039}" srcOrd="10" destOrd="0" presId="urn:microsoft.com/office/officeart/2005/8/layout/default"/>
    <dgm:cxn modelId="{6AC08AC1-DCA9-4EAD-AC22-9B84291FC325}" type="presParOf" srcId="{9BC6D3D2-86C0-43BC-98E0-C33C28BE2660}" destId="{9E02A19E-D6DF-408F-A6E7-8A9DEA0DB4EA}" srcOrd="11" destOrd="0" presId="urn:microsoft.com/office/officeart/2005/8/layout/default"/>
    <dgm:cxn modelId="{695B5D7E-1AA5-44DB-8A67-DE44958FF318}" type="presParOf" srcId="{9BC6D3D2-86C0-43BC-98E0-C33C28BE2660}" destId="{98F99DDA-0677-4C39-9F4E-F6B84A0C142C}" srcOrd="12" destOrd="0" presId="urn:microsoft.com/office/officeart/2005/8/layout/default"/>
    <dgm:cxn modelId="{495B6F54-6A21-4EB3-A357-7A8670D06E39}" type="presParOf" srcId="{9BC6D3D2-86C0-43BC-98E0-C33C28BE2660}" destId="{3622E818-C043-41F2-B43A-B6885F89A057}" srcOrd="13" destOrd="0" presId="urn:microsoft.com/office/officeart/2005/8/layout/default"/>
    <dgm:cxn modelId="{B596C4DF-F55F-42D2-8492-90A81EB6EAF4}" type="presParOf" srcId="{9BC6D3D2-86C0-43BC-98E0-C33C28BE2660}" destId="{C0B9810D-FC8C-46A5-A73D-BFF317589195}" srcOrd="14" destOrd="0" presId="urn:microsoft.com/office/officeart/2005/8/layout/default"/>
    <dgm:cxn modelId="{E4AB1DA7-5E53-4BC6-8A74-D0849167599E}" type="presParOf" srcId="{9BC6D3D2-86C0-43BC-98E0-C33C28BE2660}" destId="{2FEBBC07-80BA-45FE-B049-0E816B541628}" srcOrd="15" destOrd="0" presId="urn:microsoft.com/office/officeart/2005/8/layout/default"/>
    <dgm:cxn modelId="{2C369C74-CD08-47A1-8F67-F2C9101659CA}" type="presParOf" srcId="{9BC6D3D2-86C0-43BC-98E0-C33C28BE2660}" destId="{1206B1F6-625E-49F6-B8A3-6F810EC1E233}" srcOrd="16" destOrd="0" presId="urn:microsoft.com/office/officeart/2005/8/layout/default"/>
    <dgm:cxn modelId="{EBC8528F-90FB-494E-93BE-D0BDB79B0C41}" type="presParOf" srcId="{9BC6D3D2-86C0-43BC-98E0-C33C28BE2660}" destId="{0F9F7C4B-66EF-4164-AC0A-7654DA3E0FF2}" srcOrd="17" destOrd="0" presId="urn:microsoft.com/office/officeart/2005/8/layout/default"/>
    <dgm:cxn modelId="{1D975155-3517-45F0-A1CD-3577972FA75E}" type="presParOf" srcId="{9BC6D3D2-86C0-43BC-98E0-C33C28BE2660}" destId="{682C947B-5454-47A3-9A06-8B91C52A3198}" srcOrd="18" destOrd="0" presId="urn:microsoft.com/office/officeart/2005/8/layout/default"/>
    <dgm:cxn modelId="{7F13ED8C-4E12-46C0-B3CC-AE4E77185D14}" type="presParOf" srcId="{9BC6D3D2-86C0-43BC-98E0-C33C28BE2660}" destId="{94007E60-4B21-4B54-959A-6C2F8FAC337C}" srcOrd="19" destOrd="0" presId="urn:microsoft.com/office/officeart/2005/8/layout/default"/>
    <dgm:cxn modelId="{0F89A1D4-C2D5-4822-90C4-FC8556CC64A2}" type="presParOf" srcId="{9BC6D3D2-86C0-43BC-98E0-C33C28BE2660}" destId="{40DF409A-A911-419D-9FCF-316CBD693140}" srcOrd="20" destOrd="0" presId="urn:microsoft.com/office/officeart/2005/8/layout/default"/>
    <dgm:cxn modelId="{EEE5185B-01D4-4B7F-A054-DCBFA2330505}" type="presParOf" srcId="{9BC6D3D2-86C0-43BC-98E0-C33C28BE2660}" destId="{DF10884C-D527-4E63-91FC-25261843DF43}" srcOrd="21" destOrd="0" presId="urn:microsoft.com/office/officeart/2005/8/layout/default"/>
    <dgm:cxn modelId="{C1D02207-BB8A-4415-88C1-2260DF97B54A}" type="presParOf" srcId="{9BC6D3D2-86C0-43BC-98E0-C33C28BE2660}" destId="{7E3BBDD5-E801-4FF5-BE24-3B8FA556E5F1}" srcOrd="22" destOrd="0" presId="urn:microsoft.com/office/officeart/2005/8/layout/default"/>
    <dgm:cxn modelId="{A3E98985-3CCD-41E6-A8CF-438893C6FE48}" type="presParOf" srcId="{9BC6D3D2-86C0-43BC-98E0-C33C28BE2660}" destId="{EF6420AB-7B91-4D8F-A21A-D3E169BCF8CB}" srcOrd="23" destOrd="0" presId="urn:microsoft.com/office/officeart/2005/8/layout/default"/>
    <dgm:cxn modelId="{50B50227-2EA4-4880-B5D9-CC298CF6E63C}" type="presParOf" srcId="{9BC6D3D2-86C0-43BC-98E0-C33C28BE2660}" destId="{76E7E408-B84D-4C92-97B8-F2F78357BFA4}" srcOrd="24" destOrd="0" presId="urn:microsoft.com/office/officeart/2005/8/layout/default"/>
    <dgm:cxn modelId="{BC903196-2235-4676-9EAC-5A041FF72924}" type="presParOf" srcId="{9BC6D3D2-86C0-43BC-98E0-C33C28BE2660}" destId="{01F309A4-698A-4E9C-8C22-86F85C8FBFAD}" srcOrd="25" destOrd="0" presId="urn:microsoft.com/office/officeart/2005/8/layout/default"/>
    <dgm:cxn modelId="{E781EC87-2067-4FF5-B6C5-2C765C8CAA92}" type="presParOf" srcId="{9BC6D3D2-86C0-43BC-98E0-C33C28BE2660}" destId="{FC6E779C-B93B-4995-92DF-1F8DAD06C9B1}" srcOrd="26" destOrd="0" presId="urn:microsoft.com/office/officeart/2005/8/layout/default"/>
    <dgm:cxn modelId="{2A3504A4-D141-4FA1-A06F-98FB8945F2A0}" type="presParOf" srcId="{9BC6D3D2-86C0-43BC-98E0-C33C28BE2660}" destId="{823004D6-F58D-4A47-BFC1-F624C1DA07D7}" srcOrd="27" destOrd="0" presId="urn:microsoft.com/office/officeart/2005/8/layout/default"/>
    <dgm:cxn modelId="{B2AE8D45-0CF5-41B6-AF03-7A5E4A34896B}" type="presParOf" srcId="{9BC6D3D2-86C0-43BC-98E0-C33C28BE2660}" destId="{FA56D791-FEC5-47A6-B996-1ADA1D32BF18}" srcOrd="28" destOrd="0" presId="urn:microsoft.com/office/officeart/2005/8/layout/default"/>
    <dgm:cxn modelId="{65C9C80D-1964-4AF6-BC6E-6978F85096A3}" type="presParOf" srcId="{9BC6D3D2-86C0-43BC-98E0-C33C28BE2660}" destId="{DF9C2135-0DE5-4AF6-816E-362E377B76FF}" srcOrd="29" destOrd="0" presId="urn:microsoft.com/office/officeart/2005/8/layout/default"/>
    <dgm:cxn modelId="{730A56C4-2525-4FA0-B99B-3982B40EAAF9}" type="presParOf" srcId="{9BC6D3D2-86C0-43BC-98E0-C33C28BE2660}" destId="{CDCDC75A-25EC-422D-9E95-86E69CD952B7}" srcOrd="30" destOrd="0" presId="urn:microsoft.com/office/officeart/2005/8/layout/default"/>
    <dgm:cxn modelId="{B5CBF673-B3B8-4CC0-96C5-A9E6BD3543A1}" type="presParOf" srcId="{9BC6D3D2-86C0-43BC-98E0-C33C28BE2660}" destId="{5A5888EF-FF1C-466B-854D-640AEF70F100}" srcOrd="31" destOrd="0" presId="urn:microsoft.com/office/officeart/2005/8/layout/default"/>
    <dgm:cxn modelId="{A49625EC-E10E-4391-9724-325E8252AA61}" type="presParOf" srcId="{9BC6D3D2-86C0-43BC-98E0-C33C28BE2660}" destId="{A816FF2B-3A70-47D6-B349-C7F3D20185BC}" srcOrd="32" destOrd="0" presId="urn:microsoft.com/office/officeart/2005/8/layout/default"/>
    <dgm:cxn modelId="{40585E03-8871-4144-82F3-8BA6305BF8A8}" type="presParOf" srcId="{9BC6D3D2-86C0-43BC-98E0-C33C28BE2660}" destId="{D3933D72-E6D6-4767-B430-06811F67C567}" srcOrd="33" destOrd="0" presId="urn:microsoft.com/office/officeart/2005/8/layout/default"/>
    <dgm:cxn modelId="{9DF81A18-A9E0-45CD-88E2-F6FB81F0BF56}" type="presParOf" srcId="{9BC6D3D2-86C0-43BC-98E0-C33C28BE2660}" destId="{8A632496-72B0-4E90-B3F2-41CD20C3EBEF}"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5B7790-FB3B-4A22-B784-C9DEF01F0B5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4DF5A0A-3F01-45C8-B768-5EB7E158BF96}">
      <dgm:prSet/>
      <dgm:spPr/>
      <dgm:t>
        <a:bodyPr/>
        <a:lstStyle/>
        <a:p>
          <a:r>
            <a:rPr lang="en-US"/>
            <a:t>## 7. Kurtosis is greater than 3, indicating, leptokurtic curve:</a:t>
          </a:r>
        </a:p>
      </dgm:t>
    </dgm:pt>
    <dgm:pt modelId="{779E6F3E-D3AB-44B4-8118-F76549DA115B}" type="parTrans" cxnId="{C3EF4E6D-B4CD-438C-9125-AC1D15F8D13D}">
      <dgm:prSet/>
      <dgm:spPr/>
      <dgm:t>
        <a:bodyPr/>
        <a:lstStyle/>
        <a:p>
          <a:endParaRPr lang="en-US"/>
        </a:p>
      </dgm:t>
    </dgm:pt>
    <dgm:pt modelId="{69A61AC4-C160-41D7-BA3E-E4A4006F0697}" type="sibTrans" cxnId="{C3EF4E6D-B4CD-438C-9125-AC1D15F8D13D}">
      <dgm:prSet/>
      <dgm:spPr/>
      <dgm:t>
        <a:bodyPr/>
        <a:lstStyle/>
        <a:p>
          <a:endParaRPr lang="en-US"/>
        </a:p>
      </dgm:t>
    </dgm:pt>
    <dgm:pt modelId="{00052311-DA6C-4C78-B10F-2434B0C60E86}">
      <dgm:prSet/>
      <dgm:spPr/>
      <dgm:t>
        <a:bodyPr/>
        <a:lstStyle/>
        <a:p>
          <a:r>
            <a:rPr lang="en-US"/>
            <a:t>12 Which channel did you follow to arrive at your favorite online store for the first time?                                                                   ,3.2529314282739654</a:t>
          </a:r>
        </a:p>
      </dgm:t>
    </dgm:pt>
    <dgm:pt modelId="{6391D37F-8A50-4170-9D90-0705AA7DC7E1}" type="parTrans" cxnId="{51A2B1C8-A18F-41D6-BA63-10C6CCBFC4C9}">
      <dgm:prSet/>
      <dgm:spPr/>
      <dgm:t>
        <a:bodyPr/>
        <a:lstStyle/>
        <a:p>
          <a:endParaRPr lang="en-US"/>
        </a:p>
      </dgm:t>
    </dgm:pt>
    <dgm:pt modelId="{5790315E-5709-465C-AE9B-6A133D17269C}" type="sibTrans" cxnId="{51A2B1C8-A18F-41D6-BA63-10C6CCBFC4C9}">
      <dgm:prSet/>
      <dgm:spPr/>
      <dgm:t>
        <a:bodyPr/>
        <a:lstStyle/>
        <a:p>
          <a:endParaRPr lang="en-US"/>
        </a:p>
      </dgm:t>
    </dgm:pt>
    <dgm:pt modelId="{E0822960-12AE-43DA-BC06-590F99D09E8E}">
      <dgm:prSet/>
      <dgm:spPr/>
      <dgm:t>
        <a:bodyPr/>
        <a:lstStyle/>
        <a:p>
          <a:r>
            <a:rPr lang="en-US"/>
            <a:t>22 Ease of navigation in website,3.8443931551632926</a:t>
          </a:r>
        </a:p>
      </dgm:t>
    </dgm:pt>
    <dgm:pt modelId="{F6B41356-473A-4A32-81AC-052C283B4C62}" type="parTrans" cxnId="{AAEED328-8B8E-4691-9629-0CC140D3084A}">
      <dgm:prSet/>
      <dgm:spPr/>
      <dgm:t>
        <a:bodyPr/>
        <a:lstStyle/>
        <a:p>
          <a:endParaRPr lang="en-US"/>
        </a:p>
      </dgm:t>
    </dgm:pt>
    <dgm:pt modelId="{281387C6-C15C-430A-A967-FB22C1F561EF}" type="sibTrans" cxnId="{AAEED328-8B8E-4691-9629-0CC140D3084A}">
      <dgm:prSet/>
      <dgm:spPr/>
      <dgm:t>
        <a:bodyPr/>
        <a:lstStyle/>
        <a:p>
          <a:endParaRPr lang="en-US"/>
        </a:p>
      </dgm:t>
    </dgm:pt>
    <dgm:pt modelId="{87B38521-1C5D-4CEA-BFF2-2B880A83B9C4}">
      <dgm:prSet/>
      <dgm:spPr/>
      <dgm:t>
        <a:bodyPr/>
        <a:lstStyle/>
        <a:p>
          <a:r>
            <a:rPr lang="en-US"/>
            <a:t>33 Return and replacement policy of the e-tailer is important for purchase decision,4.222720000059679</a:t>
          </a:r>
        </a:p>
      </dgm:t>
    </dgm:pt>
    <dgm:pt modelId="{9DEF71C3-FDA1-454B-B057-EAE819E6A10B}" type="parTrans" cxnId="{24157AE8-ABF8-408C-AFF3-7935F2FB4A67}">
      <dgm:prSet/>
      <dgm:spPr/>
      <dgm:t>
        <a:bodyPr/>
        <a:lstStyle/>
        <a:p>
          <a:endParaRPr lang="en-US"/>
        </a:p>
      </dgm:t>
    </dgm:pt>
    <dgm:pt modelId="{CAE31F98-6F16-4DF6-A687-C07AEBF708E3}" type="sibTrans" cxnId="{24157AE8-ABF8-408C-AFF3-7935F2FB4A67}">
      <dgm:prSet/>
      <dgm:spPr/>
      <dgm:t>
        <a:bodyPr/>
        <a:lstStyle/>
        <a:p>
          <a:endParaRPr lang="en-US"/>
        </a:p>
      </dgm:t>
    </dgm:pt>
    <dgm:pt modelId="{46BE1F03-41D6-4EBD-A621-B21609D89B35}">
      <dgm:prSet/>
      <dgm:spPr/>
      <dgm:t>
        <a:bodyPr/>
        <a:lstStyle/>
        <a:p>
          <a:r>
            <a:rPr lang="en-US"/>
            <a:t>27 Empathy (readiness to assist with queries) towards the customers,4.4693748482527</a:t>
          </a:r>
        </a:p>
      </dgm:t>
    </dgm:pt>
    <dgm:pt modelId="{07B9DEE9-7B89-431E-9EE0-90180E314E25}" type="parTrans" cxnId="{3CD2C4ED-033A-483C-8503-19407031D165}">
      <dgm:prSet/>
      <dgm:spPr/>
      <dgm:t>
        <a:bodyPr/>
        <a:lstStyle/>
        <a:p>
          <a:endParaRPr lang="en-US"/>
        </a:p>
      </dgm:t>
    </dgm:pt>
    <dgm:pt modelId="{26199D38-20D4-4201-8D64-35F2E63B65E7}" type="sibTrans" cxnId="{3CD2C4ED-033A-483C-8503-19407031D165}">
      <dgm:prSet/>
      <dgm:spPr/>
      <dgm:t>
        <a:bodyPr/>
        <a:lstStyle/>
        <a:p>
          <a:endParaRPr lang="en-US"/>
        </a:p>
      </dgm:t>
    </dgm:pt>
    <dgm:pt modelId="{287DD68A-5752-4384-BBE1-85B55A72753E}">
      <dgm:prSet/>
      <dgm:spPr/>
      <dgm:t>
        <a:bodyPr/>
        <a:lstStyle/>
        <a:p>
          <a:r>
            <a:rPr lang="en-US"/>
            <a:t>18 The content on the website must be easy to read and understand,4.6256745761081905</a:t>
          </a:r>
        </a:p>
      </dgm:t>
    </dgm:pt>
    <dgm:pt modelId="{9496A86C-6938-4A51-A5CB-59295011B1C1}" type="parTrans" cxnId="{B27C5857-A2F2-448F-924A-5701FB6CB2FC}">
      <dgm:prSet/>
      <dgm:spPr/>
      <dgm:t>
        <a:bodyPr/>
        <a:lstStyle/>
        <a:p>
          <a:endParaRPr lang="en-US"/>
        </a:p>
      </dgm:t>
    </dgm:pt>
    <dgm:pt modelId="{A6EA7363-4BB8-4A1A-82A9-DAF2E5344778}" type="sibTrans" cxnId="{B27C5857-A2F2-448F-924A-5701FB6CB2FC}">
      <dgm:prSet/>
      <dgm:spPr/>
      <dgm:t>
        <a:bodyPr/>
        <a:lstStyle/>
        <a:p>
          <a:endParaRPr lang="en-US"/>
        </a:p>
      </dgm:t>
    </dgm:pt>
    <dgm:pt modelId="{09D9FD61-048C-4D8D-81DF-C9B1A75BB92B}">
      <dgm:prSet/>
      <dgm:spPr/>
      <dgm:t>
        <a:bodyPr/>
        <a:lstStyle/>
        <a:p>
          <a:r>
            <a:rPr lang="en-US"/>
            <a:t>36 User derive satisfaction while shopping on a good quality website or application,5.033307415153846</a:t>
          </a:r>
        </a:p>
      </dgm:t>
    </dgm:pt>
    <dgm:pt modelId="{11D73651-A208-4AB0-91F2-C1EAA4CEBE0D}" type="parTrans" cxnId="{7D24C789-A831-4507-99E0-7CF10F25A81F}">
      <dgm:prSet/>
      <dgm:spPr/>
      <dgm:t>
        <a:bodyPr/>
        <a:lstStyle/>
        <a:p>
          <a:endParaRPr lang="en-US"/>
        </a:p>
      </dgm:t>
    </dgm:pt>
    <dgm:pt modelId="{2D0FD774-F926-417B-AB5B-AF5F173442D6}" type="sibTrans" cxnId="{7D24C789-A831-4507-99E0-7CF10F25A81F}">
      <dgm:prSet/>
      <dgm:spPr/>
      <dgm:t>
        <a:bodyPr/>
        <a:lstStyle/>
        <a:p>
          <a:endParaRPr lang="en-US"/>
        </a:p>
      </dgm:t>
    </dgm:pt>
    <dgm:pt modelId="{6DE7C5E7-3A71-44DF-98AA-68695F525F9A}">
      <dgm:prSet/>
      <dgm:spPr/>
      <dgm:t>
        <a:bodyPr/>
        <a:lstStyle/>
        <a:p>
          <a:r>
            <a:rPr lang="en-US"/>
            <a:t>29 Responsiveness, availability of several communication channels (email, online rep, twitter, phone etc.),5.114675110709765</a:t>
          </a:r>
        </a:p>
      </dgm:t>
    </dgm:pt>
    <dgm:pt modelId="{8AC0994D-12D8-4F33-8550-CCD9B07874D3}" type="parTrans" cxnId="{327CB8CB-76F2-4127-BE91-F1E2CABBDF9A}">
      <dgm:prSet/>
      <dgm:spPr/>
      <dgm:t>
        <a:bodyPr/>
        <a:lstStyle/>
        <a:p>
          <a:endParaRPr lang="en-US"/>
        </a:p>
      </dgm:t>
    </dgm:pt>
    <dgm:pt modelId="{287437A3-A692-4463-A9D9-716F05468718}" type="sibTrans" cxnId="{327CB8CB-76F2-4127-BE91-F1E2CABBDF9A}">
      <dgm:prSet/>
      <dgm:spPr/>
      <dgm:t>
        <a:bodyPr/>
        <a:lstStyle/>
        <a:p>
          <a:endParaRPr lang="en-US"/>
        </a:p>
      </dgm:t>
    </dgm:pt>
    <dgm:pt modelId="{016EF71E-A3F5-4ECE-82C0-403C560B5143}">
      <dgm:prSet/>
      <dgm:spPr/>
      <dgm:t>
        <a:bodyPr/>
        <a:lstStyle/>
        <a:p>
          <a:r>
            <a:rPr lang="en-US"/>
            <a:t>"11 What browser do you run on your device to access the website?                                                           ,7.907645072451054"</a:t>
          </a:r>
        </a:p>
      </dgm:t>
    </dgm:pt>
    <dgm:pt modelId="{BE1D01C6-4410-4F93-8D4E-19D638051666}" type="parTrans" cxnId="{23C13B73-7415-480A-B800-317F37F0AE2B}">
      <dgm:prSet/>
      <dgm:spPr/>
      <dgm:t>
        <a:bodyPr/>
        <a:lstStyle/>
        <a:p>
          <a:endParaRPr lang="en-US"/>
        </a:p>
      </dgm:t>
    </dgm:pt>
    <dgm:pt modelId="{18646F90-2E08-4FBD-A0A0-5B8239CD1AE6}" type="sibTrans" cxnId="{23C13B73-7415-480A-B800-317F37F0AE2B}">
      <dgm:prSet/>
      <dgm:spPr/>
      <dgm:t>
        <a:bodyPr/>
        <a:lstStyle/>
        <a:p>
          <a:endParaRPr lang="en-US"/>
        </a:p>
      </dgm:t>
    </dgm:pt>
    <dgm:pt modelId="{E88480B9-4968-49DB-A6B1-A31F4AC5228F}">
      <dgm:prSet/>
      <dgm:spPr/>
      <dgm:t>
        <a:bodyPr/>
        <a:lstStyle/>
        <a:p>
          <a:r>
            <a:rPr lang="en-US"/>
            <a:t>## 8. Kurtosis for bell shaped curve should be 3</a:t>
          </a:r>
        </a:p>
      </dgm:t>
    </dgm:pt>
    <dgm:pt modelId="{419AF664-C088-41F2-AB3A-6FEC3B2C8738}" type="parTrans" cxnId="{204CB17D-DF29-432F-BBD5-C01F08DAB3E9}">
      <dgm:prSet/>
      <dgm:spPr/>
      <dgm:t>
        <a:bodyPr/>
        <a:lstStyle/>
        <a:p>
          <a:endParaRPr lang="en-US"/>
        </a:p>
      </dgm:t>
    </dgm:pt>
    <dgm:pt modelId="{C4C035B2-FF1F-4226-BE3A-D7E84424D086}" type="sibTrans" cxnId="{204CB17D-DF29-432F-BBD5-C01F08DAB3E9}">
      <dgm:prSet/>
      <dgm:spPr/>
      <dgm:t>
        <a:bodyPr/>
        <a:lstStyle/>
        <a:p>
          <a:endParaRPr lang="en-US"/>
        </a:p>
      </dgm:t>
    </dgm:pt>
    <dgm:pt modelId="{C32DE0B9-035B-43B2-ADCA-70568E73C41A}" type="pres">
      <dgm:prSet presAssocID="{CD5B7790-FB3B-4A22-B784-C9DEF01F0B5D}" presName="linear" presStyleCnt="0">
        <dgm:presLayoutVars>
          <dgm:animLvl val="lvl"/>
          <dgm:resizeHandles val="exact"/>
        </dgm:presLayoutVars>
      </dgm:prSet>
      <dgm:spPr/>
    </dgm:pt>
    <dgm:pt modelId="{55F8E9C0-4A7E-4D44-B0FA-E3E6027740CF}" type="pres">
      <dgm:prSet presAssocID="{34DF5A0A-3F01-45C8-B768-5EB7E158BF96}" presName="parentText" presStyleLbl="node1" presStyleIdx="0" presStyleCnt="10">
        <dgm:presLayoutVars>
          <dgm:chMax val="0"/>
          <dgm:bulletEnabled val="1"/>
        </dgm:presLayoutVars>
      </dgm:prSet>
      <dgm:spPr/>
    </dgm:pt>
    <dgm:pt modelId="{12523877-CC62-4D79-AA89-9192A0582F6B}" type="pres">
      <dgm:prSet presAssocID="{69A61AC4-C160-41D7-BA3E-E4A4006F0697}" presName="spacer" presStyleCnt="0"/>
      <dgm:spPr/>
    </dgm:pt>
    <dgm:pt modelId="{0700FFED-B012-41B1-8382-A101E9AB20B1}" type="pres">
      <dgm:prSet presAssocID="{00052311-DA6C-4C78-B10F-2434B0C60E86}" presName="parentText" presStyleLbl="node1" presStyleIdx="1" presStyleCnt="10">
        <dgm:presLayoutVars>
          <dgm:chMax val="0"/>
          <dgm:bulletEnabled val="1"/>
        </dgm:presLayoutVars>
      </dgm:prSet>
      <dgm:spPr/>
    </dgm:pt>
    <dgm:pt modelId="{4E34F917-9F01-4EC6-862D-4BA9C86C2746}" type="pres">
      <dgm:prSet presAssocID="{5790315E-5709-465C-AE9B-6A133D17269C}" presName="spacer" presStyleCnt="0"/>
      <dgm:spPr/>
    </dgm:pt>
    <dgm:pt modelId="{CCDFBDE1-1B74-4158-9B01-10145F5C8D17}" type="pres">
      <dgm:prSet presAssocID="{E0822960-12AE-43DA-BC06-590F99D09E8E}" presName="parentText" presStyleLbl="node1" presStyleIdx="2" presStyleCnt="10">
        <dgm:presLayoutVars>
          <dgm:chMax val="0"/>
          <dgm:bulletEnabled val="1"/>
        </dgm:presLayoutVars>
      </dgm:prSet>
      <dgm:spPr/>
    </dgm:pt>
    <dgm:pt modelId="{4B28F8D2-AC13-440D-B736-87DB86271486}" type="pres">
      <dgm:prSet presAssocID="{281387C6-C15C-430A-A967-FB22C1F561EF}" presName="spacer" presStyleCnt="0"/>
      <dgm:spPr/>
    </dgm:pt>
    <dgm:pt modelId="{4A54123A-D87E-4F03-ABED-21EFFBDEDDF9}" type="pres">
      <dgm:prSet presAssocID="{87B38521-1C5D-4CEA-BFF2-2B880A83B9C4}" presName="parentText" presStyleLbl="node1" presStyleIdx="3" presStyleCnt="10">
        <dgm:presLayoutVars>
          <dgm:chMax val="0"/>
          <dgm:bulletEnabled val="1"/>
        </dgm:presLayoutVars>
      </dgm:prSet>
      <dgm:spPr/>
    </dgm:pt>
    <dgm:pt modelId="{BDB4DD46-7D3F-4D81-BE21-2FA8A42A6095}" type="pres">
      <dgm:prSet presAssocID="{CAE31F98-6F16-4DF6-A687-C07AEBF708E3}" presName="spacer" presStyleCnt="0"/>
      <dgm:spPr/>
    </dgm:pt>
    <dgm:pt modelId="{B2317F4D-80E2-403B-A346-732E334A4D4D}" type="pres">
      <dgm:prSet presAssocID="{46BE1F03-41D6-4EBD-A621-B21609D89B35}" presName="parentText" presStyleLbl="node1" presStyleIdx="4" presStyleCnt="10">
        <dgm:presLayoutVars>
          <dgm:chMax val="0"/>
          <dgm:bulletEnabled val="1"/>
        </dgm:presLayoutVars>
      </dgm:prSet>
      <dgm:spPr/>
    </dgm:pt>
    <dgm:pt modelId="{E53AA964-6396-466C-AF10-83AE944869C8}" type="pres">
      <dgm:prSet presAssocID="{26199D38-20D4-4201-8D64-35F2E63B65E7}" presName="spacer" presStyleCnt="0"/>
      <dgm:spPr/>
    </dgm:pt>
    <dgm:pt modelId="{E79AC943-A1AF-4261-A044-5607CEC640EC}" type="pres">
      <dgm:prSet presAssocID="{287DD68A-5752-4384-BBE1-85B55A72753E}" presName="parentText" presStyleLbl="node1" presStyleIdx="5" presStyleCnt="10">
        <dgm:presLayoutVars>
          <dgm:chMax val="0"/>
          <dgm:bulletEnabled val="1"/>
        </dgm:presLayoutVars>
      </dgm:prSet>
      <dgm:spPr/>
    </dgm:pt>
    <dgm:pt modelId="{9E1E053C-7E6C-48D0-A6F7-F0AC550E2005}" type="pres">
      <dgm:prSet presAssocID="{A6EA7363-4BB8-4A1A-82A9-DAF2E5344778}" presName="spacer" presStyleCnt="0"/>
      <dgm:spPr/>
    </dgm:pt>
    <dgm:pt modelId="{91E190F5-C719-43C9-9ABE-D994509E6C07}" type="pres">
      <dgm:prSet presAssocID="{09D9FD61-048C-4D8D-81DF-C9B1A75BB92B}" presName="parentText" presStyleLbl="node1" presStyleIdx="6" presStyleCnt="10">
        <dgm:presLayoutVars>
          <dgm:chMax val="0"/>
          <dgm:bulletEnabled val="1"/>
        </dgm:presLayoutVars>
      </dgm:prSet>
      <dgm:spPr/>
    </dgm:pt>
    <dgm:pt modelId="{2DEA1BC9-B0BA-4209-983D-BB4E2644F3F1}" type="pres">
      <dgm:prSet presAssocID="{2D0FD774-F926-417B-AB5B-AF5F173442D6}" presName="spacer" presStyleCnt="0"/>
      <dgm:spPr/>
    </dgm:pt>
    <dgm:pt modelId="{C29E3305-0E54-4367-89F1-384624CE636F}" type="pres">
      <dgm:prSet presAssocID="{6DE7C5E7-3A71-44DF-98AA-68695F525F9A}" presName="parentText" presStyleLbl="node1" presStyleIdx="7" presStyleCnt="10">
        <dgm:presLayoutVars>
          <dgm:chMax val="0"/>
          <dgm:bulletEnabled val="1"/>
        </dgm:presLayoutVars>
      </dgm:prSet>
      <dgm:spPr/>
    </dgm:pt>
    <dgm:pt modelId="{FA03C54B-236A-4C10-91F7-DBF79EC09DB1}" type="pres">
      <dgm:prSet presAssocID="{287437A3-A692-4463-A9D9-716F05468718}" presName="spacer" presStyleCnt="0"/>
      <dgm:spPr/>
    </dgm:pt>
    <dgm:pt modelId="{C12D0DED-2679-4FED-A64E-2A1EC88E9301}" type="pres">
      <dgm:prSet presAssocID="{016EF71E-A3F5-4ECE-82C0-403C560B5143}" presName="parentText" presStyleLbl="node1" presStyleIdx="8" presStyleCnt="10">
        <dgm:presLayoutVars>
          <dgm:chMax val="0"/>
          <dgm:bulletEnabled val="1"/>
        </dgm:presLayoutVars>
      </dgm:prSet>
      <dgm:spPr/>
    </dgm:pt>
    <dgm:pt modelId="{2CBD505E-E0C8-4A7A-9444-07D0DC4DDF16}" type="pres">
      <dgm:prSet presAssocID="{18646F90-2E08-4FBD-A0A0-5B8239CD1AE6}" presName="spacer" presStyleCnt="0"/>
      <dgm:spPr/>
    </dgm:pt>
    <dgm:pt modelId="{0D0B5DA6-819C-474F-827E-9E481F8F64E7}" type="pres">
      <dgm:prSet presAssocID="{E88480B9-4968-49DB-A6B1-A31F4AC5228F}" presName="parentText" presStyleLbl="node1" presStyleIdx="9" presStyleCnt="10">
        <dgm:presLayoutVars>
          <dgm:chMax val="0"/>
          <dgm:bulletEnabled val="1"/>
        </dgm:presLayoutVars>
      </dgm:prSet>
      <dgm:spPr/>
    </dgm:pt>
  </dgm:ptLst>
  <dgm:cxnLst>
    <dgm:cxn modelId="{222DD802-3EB3-436A-A00F-369B2B6F5DC6}" type="presOf" srcId="{E0822960-12AE-43DA-BC06-590F99D09E8E}" destId="{CCDFBDE1-1B74-4158-9B01-10145F5C8D17}" srcOrd="0" destOrd="0" presId="urn:microsoft.com/office/officeart/2005/8/layout/vList2"/>
    <dgm:cxn modelId="{83AE7D06-3E2C-4E6D-AF64-78F9B078FB59}" type="presOf" srcId="{E88480B9-4968-49DB-A6B1-A31F4AC5228F}" destId="{0D0B5DA6-819C-474F-827E-9E481F8F64E7}" srcOrd="0" destOrd="0" presId="urn:microsoft.com/office/officeart/2005/8/layout/vList2"/>
    <dgm:cxn modelId="{49FAC70D-CFBF-44C3-B12E-0A91C2E4972B}" type="presOf" srcId="{6DE7C5E7-3A71-44DF-98AA-68695F525F9A}" destId="{C29E3305-0E54-4367-89F1-384624CE636F}" srcOrd="0" destOrd="0" presId="urn:microsoft.com/office/officeart/2005/8/layout/vList2"/>
    <dgm:cxn modelId="{AAEED328-8B8E-4691-9629-0CC140D3084A}" srcId="{CD5B7790-FB3B-4A22-B784-C9DEF01F0B5D}" destId="{E0822960-12AE-43DA-BC06-590F99D09E8E}" srcOrd="2" destOrd="0" parTransId="{F6B41356-473A-4A32-81AC-052C283B4C62}" sibTransId="{281387C6-C15C-430A-A967-FB22C1F561EF}"/>
    <dgm:cxn modelId="{0E2D1F3A-5538-4C4D-8E38-83283DF8BBA8}" type="presOf" srcId="{287DD68A-5752-4384-BBE1-85B55A72753E}" destId="{E79AC943-A1AF-4261-A044-5607CEC640EC}" srcOrd="0" destOrd="0" presId="urn:microsoft.com/office/officeart/2005/8/layout/vList2"/>
    <dgm:cxn modelId="{08BE2D3E-ADED-4394-A921-C4EB855214E3}" type="presOf" srcId="{00052311-DA6C-4C78-B10F-2434B0C60E86}" destId="{0700FFED-B012-41B1-8382-A101E9AB20B1}" srcOrd="0" destOrd="0" presId="urn:microsoft.com/office/officeart/2005/8/layout/vList2"/>
    <dgm:cxn modelId="{87734A40-94D9-4F4C-8A8B-14DD94451558}" type="presOf" srcId="{CD5B7790-FB3B-4A22-B784-C9DEF01F0B5D}" destId="{C32DE0B9-035B-43B2-ADCA-70568E73C41A}" srcOrd="0" destOrd="0" presId="urn:microsoft.com/office/officeart/2005/8/layout/vList2"/>
    <dgm:cxn modelId="{27979E6B-71FE-4612-8B55-860468671EED}" type="presOf" srcId="{87B38521-1C5D-4CEA-BFF2-2B880A83B9C4}" destId="{4A54123A-D87E-4F03-ABED-21EFFBDEDDF9}" srcOrd="0" destOrd="0" presId="urn:microsoft.com/office/officeart/2005/8/layout/vList2"/>
    <dgm:cxn modelId="{C3EF4E6D-B4CD-438C-9125-AC1D15F8D13D}" srcId="{CD5B7790-FB3B-4A22-B784-C9DEF01F0B5D}" destId="{34DF5A0A-3F01-45C8-B768-5EB7E158BF96}" srcOrd="0" destOrd="0" parTransId="{779E6F3E-D3AB-44B4-8118-F76549DA115B}" sibTransId="{69A61AC4-C160-41D7-BA3E-E4A4006F0697}"/>
    <dgm:cxn modelId="{23C13B73-7415-480A-B800-317F37F0AE2B}" srcId="{CD5B7790-FB3B-4A22-B784-C9DEF01F0B5D}" destId="{016EF71E-A3F5-4ECE-82C0-403C560B5143}" srcOrd="8" destOrd="0" parTransId="{BE1D01C6-4410-4F93-8D4E-19D638051666}" sibTransId="{18646F90-2E08-4FBD-A0A0-5B8239CD1AE6}"/>
    <dgm:cxn modelId="{B27C5857-A2F2-448F-924A-5701FB6CB2FC}" srcId="{CD5B7790-FB3B-4A22-B784-C9DEF01F0B5D}" destId="{287DD68A-5752-4384-BBE1-85B55A72753E}" srcOrd="5" destOrd="0" parTransId="{9496A86C-6938-4A51-A5CB-59295011B1C1}" sibTransId="{A6EA7363-4BB8-4A1A-82A9-DAF2E5344778}"/>
    <dgm:cxn modelId="{204CB17D-DF29-432F-BBD5-C01F08DAB3E9}" srcId="{CD5B7790-FB3B-4A22-B784-C9DEF01F0B5D}" destId="{E88480B9-4968-49DB-A6B1-A31F4AC5228F}" srcOrd="9" destOrd="0" parTransId="{419AF664-C088-41F2-AB3A-6FEC3B2C8738}" sibTransId="{C4C035B2-FF1F-4226-BE3A-D7E84424D086}"/>
    <dgm:cxn modelId="{7D24C789-A831-4507-99E0-7CF10F25A81F}" srcId="{CD5B7790-FB3B-4A22-B784-C9DEF01F0B5D}" destId="{09D9FD61-048C-4D8D-81DF-C9B1A75BB92B}" srcOrd="6" destOrd="0" parTransId="{11D73651-A208-4AB0-91F2-C1EAA4CEBE0D}" sibTransId="{2D0FD774-F926-417B-AB5B-AF5F173442D6}"/>
    <dgm:cxn modelId="{51A2B1C8-A18F-41D6-BA63-10C6CCBFC4C9}" srcId="{CD5B7790-FB3B-4A22-B784-C9DEF01F0B5D}" destId="{00052311-DA6C-4C78-B10F-2434B0C60E86}" srcOrd="1" destOrd="0" parTransId="{6391D37F-8A50-4170-9D90-0705AA7DC7E1}" sibTransId="{5790315E-5709-465C-AE9B-6A133D17269C}"/>
    <dgm:cxn modelId="{327CB8CB-76F2-4127-BE91-F1E2CABBDF9A}" srcId="{CD5B7790-FB3B-4A22-B784-C9DEF01F0B5D}" destId="{6DE7C5E7-3A71-44DF-98AA-68695F525F9A}" srcOrd="7" destOrd="0" parTransId="{8AC0994D-12D8-4F33-8550-CCD9B07874D3}" sibTransId="{287437A3-A692-4463-A9D9-716F05468718}"/>
    <dgm:cxn modelId="{A67F5AE1-BC91-4063-8805-9670F6532B09}" type="presOf" srcId="{016EF71E-A3F5-4ECE-82C0-403C560B5143}" destId="{C12D0DED-2679-4FED-A64E-2A1EC88E9301}" srcOrd="0" destOrd="0" presId="urn:microsoft.com/office/officeart/2005/8/layout/vList2"/>
    <dgm:cxn modelId="{C03B94E1-AE57-4789-9CD5-373A7D1BB804}" type="presOf" srcId="{34DF5A0A-3F01-45C8-B768-5EB7E158BF96}" destId="{55F8E9C0-4A7E-4D44-B0FA-E3E6027740CF}" srcOrd="0" destOrd="0" presId="urn:microsoft.com/office/officeart/2005/8/layout/vList2"/>
    <dgm:cxn modelId="{24157AE8-ABF8-408C-AFF3-7935F2FB4A67}" srcId="{CD5B7790-FB3B-4A22-B784-C9DEF01F0B5D}" destId="{87B38521-1C5D-4CEA-BFF2-2B880A83B9C4}" srcOrd="3" destOrd="0" parTransId="{9DEF71C3-FDA1-454B-B057-EAE819E6A10B}" sibTransId="{CAE31F98-6F16-4DF6-A687-C07AEBF708E3}"/>
    <dgm:cxn modelId="{3CD2C4ED-033A-483C-8503-19407031D165}" srcId="{CD5B7790-FB3B-4A22-B784-C9DEF01F0B5D}" destId="{46BE1F03-41D6-4EBD-A621-B21609D89B35}" srcOrd="4" destOrd="0" parTransId="{07B9DEE9-7B89-431E-9EE0-90180E314E25}" sibTransId="{26199D38-20D4-4201-8D64-35F2E63B65E7}"/>
    <dgm:cxn modelId="{621B60F6-4A72-44E6-B617-3CCAFD57DC05}" type="presOf" srcId="{46BE1F03-41D6-4EBD-A621-B21609D89B35}" destId="{B2317F4D-80E2-403B-A346-732E334A4D4D}" srcOrd="0" destOrd="0" presId="urn:microsoft.com/office/officeart/2005/8/layout/vList2"/>
    <dgm:cxn modelId="{D7C49FFA-25B3-4231-AA51-0CF21BD9D09C}" type="presOf" srcId="{09D9FD61-048C-4D8D-81DF-C9B1A75BB92B}" destId="{91E190F5-C719-43C9-9ABE-D994509E6C07}" srcOrd="0" destOrd="0" presId="urn:microsoft.com/office/officeart/2005/8/layout/vList2"/>
    <dgm:cxn modelId="{930F6812-AACA-4742-A473-780F3CF96F80}" type="presParOf" srcId="{C32DE0B9-035B-43B2-ADCA-70568E73C41A}" destId="{55F8E9C0-4A7E-4D44-B0FA-E3E6027740CF}" srcOrd="0" destOrd="0" presId="urn:microsoft.com/office/officeart/2005/8/layout/vList2"/>
    <dgm:cxn modelId="{CC02E64C-B416-44DE-A038-620618787E91}" type="presParOf" srcId="{C32DE0B9-035B-43B2-ADCA-70568E73C41A}" destId="{12523877-CC62-4D79-AA89-9192A0582F6B}" srcOrd="1" destOrd="0" presId="urn:microsoft.com/office/officeart/2005/8/layout/vList2"/>
    <dgm:cxn modelId="{1B99F320-735D-4ED2-8B89-F1F27BE52F01}" type="presParOf" srcId="{C32DE0B9-035B-43B2-ADCA-70568E73C41A}" destId="{0700FFED-B012-41B1-8382-A101E9AB20B1}" srcOrd="2" destOrd="0" presId="urn:microsoft.com/office/officeart/2005/8/layout/vList2"/>
    <dgm:cxn modelId="{DE9BFD67-5513-41D0-A31D-D0577C279A29}" type="presParOf" srcId="{C32DE0B9-035B-43B2-ADCA-70568E73C41A}" destId="{4E34F917-9F01-4EC6-862D-4BA9C86C2746}" srcOrd="3" destOrd="0" presId="urn:microsoft.com/office/officeart/2005/8/layout/vList2"/>
    <dgm:cxn modelId="{CDBDA637-0B47-48BB-8C25-04E1562FCD57}" type="presParOf" srcId="{C32DE0B9-035B-43B2-ADCA-70568E73C41A}" destId="{CCDFBDE1-1B74-4158-9B01-10145F5C8D17}" srcOrd="4" destOrd="0" presId="urn:microsoft.com/office/officeart/2005/8/layout/vList2"/>
    <dgm:cxn modelId="{8A1B3839-C137-46C4-B5C3-8A6AAA269C50}" type="presParOf" srcId="{C32DE0B9-035B-43B2-ADCA-70568E73C41A}" destId="{4B28F8D2-AC13-440D-B736-87DB86271486}" srcOrd="5" destOrd="0" presId="urn:microsoft.com/office/officeart/2005/8/layout/vList2"/>
    <dgm:cxn modelId="{23706DDF-CEA7-4F52-A29C-99829A44C214}" type="presParOf" srcId="{C32DE0B9-035B-43B2-ADCA-70568E73C41A}" destId="{4A54123A-D87E-4F03-ABED-21EFFBDEDDF9}" srcOrd="6" destOrd="0" presId="urn:microsoft.com/office/officeart/2005/8/layout/vList2"/>
    <dgm:cxn modelId="{24765F94-B8B6-4CBB-A7A1-004D938189D6}" type="presParOf" srcId="{C32DE0B9-035B-43B2-ADCA-70568E73C41A}" destId="{BDB4DD46-7D3F-4D81-BE21-2FA8A42A6095}" srcOrd="7" destOrd="0" presId="urn:microsoft.com/office/officeart/2005/8/layout/vList2"/>
    <dgm:cxn modelId="{06C6302A-0DCD-460D-9624-DCFE68813C2A}" type="presParOf" srcId="{C32DE0B9-035B-43B2-ADCA-70568E73C41A}" destId="{B2317F4D-80E2-403B-A346-732E334A4D4D}" srcOrd="8" destOrd="0" presId="urn:microsoft.com/office/officeart/2005/8/layout/vList2"/>
    <dgm:cxn modelId="{CE7C4983-28D3-4FAC-9B2C-6E9B66025BBD}" type="presParOf" srcId="{C32DE0B9-035B-43B2-ADCA-70568E73C41A}" destId="{E53AA964-6396-466C-AF10-83AE944869C8}" srcOrd="9" destOrd="0" presId="urn:microsoft.com/office/officeart/2005/8/layout/vList2"/>
    <dgm:cxn modelId="{9230C32B-88EF-4708-A633-0713A60C1D28}" type="presParOf" srcId="{C32DE0B9-035B-43B2-ADCA-70568E73C41A}" destId="{E79AC943-A1AF-4261-A044-5607CEC640EC}" srcOrd="10" destOrd="0" presId="urn:microsoft.com/office/officeart/2005/8/layout/vList2"/>
    <dgm:cxn modelId="{0D53C11D-8A33-4881-AC86-457B7BC4E22D}" type="presParOf" srcId="{C32DE0B9-035B-43B2-ADCA-70568E73C41A}" destId="{9E1E053C-7E6C-48D0-A6F7-F0AC550E2005}" srcOrd="11" destOrd="0" presId="urn:microsoft.com/office/officeart/2005/8/layout/vList2"/>
    <dgm:cxn modelId="{7D9F5A71-87FD-41D3-A4CA-8DC70BEAA570}" type="presParOf" srcId="{C32DE0B9-035B-43B2-ADCA-70568E73C41A}" destId="{91E190F5-C719-43C9-9ABE-D994509E6C07}" srcOrd="12" destOrd="0" presId="urn:microsoft.com/office/officeart/2005/8/layout/vList2"/>
    <dgm:cxn modelId="{3A7B4E87-FD3D-4A2F-AB54-953EB2E47F42}" type="presParOf" srcId="{C32DE0B9-035B-43B2-ADCA-70568E73C41A}" destId="{2DEA1BC9-B0BA-4209-983D-BB4E2644F3F1}" srcOrd="13" destOrd="0" presId="urn:microsoft.com/office/officeart/2005/8/layout/vList2"/>
    <dgm:cxn modelId="{F2A37FB9-CB67-48EC-86E3-EB9023DC2A26}" type="presParOf" srcId="{C32DE0B9-035B-43B2-ADCA-70568E73C41A}" destId="{C29E3305-0E54-4367-89F1-384624CE636F}" srcOrd="14" destOrd="0" presId="urn:microsoft.com/office/officeart/2005/8/layout/vList2"/>
    <dgm:cxn modelId="{5669270A-7AD4-4A17-83AD-BA2A36B826F0}" type="presParOf" srcId="{C32DE0B9-035B-43B2-ADCA-70568E73C41A}" destId="{FA03C54B-236A-4C10-91F7-DBF79EC09DB1}" srcOrd="15" destOrd="0" presId="urn:microsoft.com/office/officeart/2005/8/layout/vList2"/>
    <dgm:cxn modelId="{A7F8BEF2-4763-4315-9D93-1E6B56828045}" type="presParOf" srcId="{C32DE0B9-035B-43B2-ADCA-70568E73C41A}" destId="{C12D0DED-2679-4FED-A64E-2A1EC88E9301}" srcOrd="16" destOrd="0" presId="urn:microsoft.com/office/officeart/2005/8/layout/vList2"/>
    <dgm:cxn modelId="{31BEDBD0-338B-4F74-BBFB-8B6C61A804C6}" type="presParOf" srcId="{C32DE0B9-035B-43B2-ADCA-70568E73C41A}" destId="{2CBD505E-E0C8-4A7A-9444-07D0DC4DDF16}" srcOrd="17" destOrd="0" presId="urn:microsoft.com/office/officeart/2005/8/layout/vList2"/>
    <dgm:cxn modelId="{09700E81-7EB1-465B-B3FC-C8E1674621E0}" type="presParOf" srcId="{C32DE0B9-035B-43B2-ADCA-70568E73C41A}" destId="{0D0B5DA6-819C-474F-827E-9E481F8F64E7}"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D2CDF3-074A-4696-A318-6A90E0AECB9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FDFDCD4-EFF8-4960-8155-318272372349}">
      <dgm:prSet/>
      <dgm:spPr/>
      <dgm:t>
        <a:bodyPr/>
        <a:lstStyle/>
        <a:p>
          <a:r>
            <a:rPr lang="en-US"/>
            <a:t>1. Skewness is 0 and within +/- 0.65 for:</a:t>
          </a:r>
        </a:p>
      </dgm:t>
    </dgm:pt>
    <dgm:pt modelId="{DB537B78-60E0-4455-8905-B551834B2878}" type="parTrans" cxnId="{A0A5A987-229B-4B1A-BB93-B55C4C983A06}">
      <dgm:prSet/>
      <dgm:spPr/>
      <dgm:t>
        <a:bodyPr/>
        <a:lstStyle/>
        <a:p>
          <a:endParaRPr lang="en-US"/>
        </a:p>
      </dgm:t>
    </dgm:pt>
    <dgm:pt modelId="{C3EBF10E-E3CF-41E2-B6A3-CF770A9F2A0A}" type="sibTrans" cxnId="{A0A5A987-229B-4B1A-BB93-B55C4C983A06}">
      <dgm:prSet/>
      <dgm:spPr/>
      <dgm:t>
        <a:bodyPr/>
        <a:lstStyle/>
        <a:p>
          <a:endParaRPr lang="en-US"/>
        </a:p>
      </dgm:t>
    </dgm:pt>
    <dgm:pt modelId="{1E13B718-793C-4A47-95C8-84FEDF0ED81D}">
      <dgm:prSet/>
      <dgm:spPr/>
      <dgm:t>
        <a:bodyPr/>
        <a:lstStyle/>
        <a:p>
          <a:r>
            <a:rPr lang="en-US"/>
            <a:t>31 Enjoyment is derived from shopping online    -0.565041473</a:t>
          </a:r>
          <a:br>
            <a:rPr lang="en-US"/>
          </a:br>
          <a:br>
            <a:rPr lang="en-US"/>
          </a:br>
          <a:r>
            <a:rPr lang="en-US"/>
            <a:t>35 Displaying quality Information on the website improves satisfaction of customers    -0.555680997</a:t>
          </a:r>
          <a:br>
            <a:rPr lang="en-US"/>
          </a:br>
          <a:br>
            <a:rPr lang="en-US"/>
          </a:br>
          <a:r>
            <a:rPr lang="en-US"/>
            <a:t>5 Since How Long You are Shopping Online ?    -0.554705402</a:t>
          </a:r>
          <a:br>
            <a:rPr lang="en-US"/>
          </a:br>
          <a:br>
            <a:rPr lang="en-US"/>
          </a:br>
          <a:r>
            <a:rPr lang="en-US"/>
            <a:t>39 Offering a wide variety of listed product in several category    -0.551862601</a:t>
          </a:r>
          <a:br>
            <a:rPr lang="en-US"/>
          </a:br>
          <a:br>
            <a:rPr lang="en-US"/>
          </a:br>
          <a:r>
            <a:rPr lang="en-US"/>
            <a:t>46 Shopping on the website helps you fulfill certain roles    -0.495053221</a:t>
          </a:r>
          <a:br>
            <a:rPr lang="en-US"/>
          </a:br>
          <a:endParaRPr lang="en-US"/>
        </a:p>
      </dgm:t>
    </dgm:pt>
    <dgm:pt modelId="{8ACACCE5-E3EC-40B6-9E17-56454A9ED015}" type="parTrans" cxnId="{DD151851-5A5C-405D-9D62-3F131F4DD236}">
      <dgm:prSet/>
      <dgm:spPr/>
      <dgm:t>
        <a:bodyPr/>
        <a:lstStyle/>
        <a:p>
          <a:endParaRPr lang="en-US"/>
        </a:p>
      </dgm:t>
    </dgm:pt>
    <dgm:pt modelId="{1EC4A598-A9BD-4BFC-A5C0-7528136C95A7}" type="sibTrans" cxnId="{DD151851-5A5C-405D-9D62-3F131F4DD236}">
      <dgm:prSet/>
      <dgm:spPr/>
      <dgm:t>
        <a:bodyPr/>
        <a:lstStyle/>
        <a:p>
          <a:endParaRPr lang="en-US"/>
        </a:p>
      </dgm:t>
    </dgm:pt>
    <dgm:pt modelId="{EEEA6604-7E7F-4E8B-B7DF-70A01C4CF3B3}">
      <dgm:prSet/>
      <dgm:spPr/>
      <dgm:t>
        <a:bodyPr/>
        <a:lstStyle/>
        <a:p>
          <a:r>
            <a:rPr lang="en-US"/>
            <a:t>Please find jupyter notebook for complete list</a:t>
          </a:r>
        </a:p>
      </dgm:t>
    </dgm:pt>
    <dgm:pt modelId="{BDDA7E60-E253-40B2-B791-EAEF2884F02D}" type="parTrans" cxnId="{5E8D83EC-7A36-4734-8D33-1C46A33B76A5}">
      <dgm:prSet/>
      <dgm:spPr/>
      <dgm:t>
        <a:bodyPr/>
        <a:lstStyle/>
        <a:p>
          <a:endParaRPr lang="en-US"/>
        </a:p>
      </dgm:t>
    </dgm:pt>
    <dgm:pt modelId="{222E6EBF-D619-4894-A300-64A0F560145C}" type="sibTrans" cxnId="{5E8D83EC-7A36-4734-8D33-1C46A33B76A5}">
      <dgm:prSet/>
      <dgm:spPr/>
      <dgm:t>
        <a:bodyPr/>
        <a:lstStyle/>
        <a:p>
          <a:endParaRPr lang="en-US"/>
        </a:p>
      </dgm:t>
    </dgm:pt>
    <dgm:pt modelId="{C90906F6-C7DF-4E22-AC68-644FCE93BABE}" type="pres">
      <dgm:prSet presAssocID="{F9D2CDF3-074A-4696-A318-6A90E0AECB93}" presName="linear" presStyleCnt="0">
        <dgm:presLayoutVars>
          <dgm:animLvl val="lvl"/>
          <dgm:resizeHandles val="exact"/>
        </dgm:presLayoutVars>
      </dgm:prSet>
      <dgm:spPr/>
    </dgm:pt>
    <dgm:pt modelId="{1BB7F742-19DE-44CE-AD02-A59936A6A59E}" type="pres">
      <dgm:prSet presAssocID="{FFDFDCD4-EFF8-4960-8155-318272372349}" presName="parentText" presStyleLbl="node1" presStyleIdx="0" presStyleCnt="3">
        <dgm:presLayoutVars>
          <dgm:chMax val="0"/>
          <dgm:bulletEnabled val="1"/>
        </dgm:presLayoutVars>
      </dgm:prSet>
      <dgm:spPr/>
    </dgm:pt>
    <dgm:pt modelId="{72F6D9B6-7FEE-43A8-9E06-9E5DC61FF216}" type="pres">
      <dgm:prSet presAssocID="{C3EBF10E-E3CF-41E2-B6A3-CF770A9F2A0A}" presName="spacer" presStyleCnt="0"/>
      <dgm:spPr/>
    </dgm:pt>
    <dgm:pt modelId="{65A646E7-1526-4034-AB09-0BFBA8C32367}" type="pres">
      <dgm:prSet presAssocID="{1E13B718-793C-4A47-95C8-84FEDF0ED81D}" presName="parentText" presStyleLbl="node1" presStyleIdx="1" presStyleCnt="3">
        <dgm:presLayoutVars>
          <dgm:chMax val="0"/>
          <dgm:bulletEnabled val="1"/>
        </dgm:presLayoutVars>
      </dgm:prSet>
      <dgm:spPr/>
    </dgm:pt>
    <dgm:pt modelId="{2432ECE3-70B9-4988-953D-040BE1B6D377}" type="pres">
      <dgm:prSet presAssocID="{1EC4A598-A9BD-4BFC-A5C0-7528136C95A7}" presName="spacer" presStyleCnt="0"/>
      <dgm:spPr/>
    </dgm:pt>
    <dgm:pt modelId="{D1AC50F1-5B28-4E2B-8952-6127EBF490E0}" type="pres">
      <dgm:prSet presAssocID="{EEEA6604-7E7F-4E8B-B7DF-70A01C4CF3B3}" presName="parentText" presStyleLbl="node1" presStyleIdx="2" presStyleCnt="3">
        <dgm:presLayoutVars>
          <dgm:chMax val="0"/>
          <dgm:bulletEnabled val="1"/>
        </dgm:presLayoutVars>
      </dgm:prSet>
      <dgm:spPr/>
    </dgm:pt>
  </dgm:ptLst>
  <dgm:cxnLst>
    <dgm:cxn modelId="{735AF42C-2554-4B67-851A-3BFC19A721D0}" type="presOf" srcId="{FFDFDCD4-EFF8-4960-8155-318272372349}" destId="{1BB7F742-19DE-44CE-AD02-A59936A6A59E}" srcOrd="0" destOrd="0" presId="urn:microsoft.com/office/officeart/2005/8/layout/vList2"/>
    <dgm:cxn modelId="{E9238E45-5E03-497B-A5F0-10F9F60D4C13}" type="presOf" srcId="{1E13B718-793C-4A47-95C8-84FEDF0ED81D}" destId="{65A646E7-1526-4034-AB09-0BFBA8C32367}" srcOrd="0" destOrd="0" presId="urn:microsoft.com/office/officeart/2005/8/layout/vList2"/>
    <dgm:cxn modelId="{DD151851-5A5C-405D-9D62-3F131F4DD236}" srcId="{F9D2CDF3-074A-4696-A318-6A90E0AECB93}" destId="{1E13B718-793C-4A47-95C8-84FEDF0ED81D}" srcOrd="1" destOrd="0" parTransId="{8ACACCE5-E3EC-40B6-9E17-56454A9ED015}" sibTransId="{1EC4A598-A9BD-4BFC-A5C0-7528136C95A7}"/>
    <dgm:cxn modelId="{A0A5A987-229B-4B1A-BB93-B55C4C983A06}" srcId="{F9D2CDF3-074A-4696-A318-6A90E0AECB93}" destId="{FFDFDCD4-EFF8-4960-8155-318272372349}" srcOrd="0" destOrd="0" parTransId="{DB537B78-60E0-4455-8905-B551834B2878}" sibTransId="{C3EBF10E-E3CF-41E2-B6A3-CF770A9F2A0A}"/>
    <dgm:cxn modelId="{AA15DCB5-D367-4284-9AD7-986EF91027F2}" type="presOf" srcId="{F9D2CDF3-074A-4696-A318-6A90E0AECB93}" destId="{C90906F6-C7DF-4E22-AC68-644FCE93BABE}" srcOrd="0" destOrd="0" presId="urn:microsoft.com/office/officeart/2005/8/layout/vList2"/>
    <dgm:cxn modelId="{029F9AE3-668A-4B7C-B674-FD6D7CAE78C7}" type="presOf" srcId="{EEEA6604-7E7F-4E8B-B7DF-70A01C4CF3B3}" destId="{D1AC50F1-5B28-4E2B-8952-6127EBF490E0}" srcOrd="0" destOrd="0" presId="urn:microsoft.com/office/officeart/2005/8/layout/vList2"/>
    <dgm:cxn modelId="{5E8D83EC-7A36-4734-8D33-1C46A33B76A5}" srcId="{F9D2CDF3-074A-4696-A318-6A90E0AECB93}" destId="{EEEA6604-7E7F-4E8B-B7DF-70A01C4CF3B3}" srcOrd="2" destOrd="0" parTransId="{BDDA7E60-E253-40B2-B791-EAEF2884F02D}" sibTransId="{222E6EBF-D619-4894-A300-64A0F560145C}"/>
    <dgm:cxn modelId="{CF382186-0039-403E-A4A5-2890F436670F}" type="presParOf" srcId="{C90906F6-C7DF-4E22-AC68-644FCE93BABE}" destId="{1BB7F742-19DE-44CE-AD02-A59936A6A59E}" srcOrd="0" destOrd="0" presId="urn:microsoft.com/office/officeart/2005/8/layout/vList2"/>
    <dgm:cxn modelId="{B74C3CA5-5D01-4114-A526-D3BAFE1868DD}" type="presParOf" srcId="{C90906F6-C7DF-4E22-AC68-644FCE93BABE}" destId="{72F6D9B6-7FEE-43A8-9E06-9E5DC61FF216}" srcOrd="1" destOrd="0" presId="urn:microsoft.com/office/officeart/2005/8/layout/vList2"/>
    <dgm:cxn modelId="{DE7EEA6E-6841-4594-9BD4-004F80DB6BA2}" type="presParOf" srcId="{C90906F6-C7DF-4E22-AC68-644FCE93BABE}" destId="{65A646E7-1526-4034-AB09-0BFBA8C32367}" srcOrd="2" destOrd="0" presId="urn:microsoft.com/office/officeart/2005/8/layout/vList2"/>
    <dgm:cxn modelId="{B38B8392-6FDA-4BA9-A8C9-B3509E9B7458}" type="presParOf" srcId="{C90906F6-C7DF-4E22-AC68-644FCE93BABE}" destId="{2432ECE3-70B9-4988-953D-040BE1B6D377}" srcOrd="3" destOrd="0" presId="urn:microsoft.com/office/officeart/2005/8/layout/vList2"/>
    <dgm:cxn modelId="{0E5D03FC-B540-40E3-8870-18028F1804E9}" type="presParOf" srcId="{C90906F6-C7DF-4E22-AC68-644FCE93BABE}" destId="{D1AC50F1-5B28-4E2B-8952-6127EBF490E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F07D0C-7915-4183-8E72-440651A35EF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1B0A07E-6F30-4D8F-9683-0F5F4388678D}">
      <dgm:prSet/>
      <dgm:spPr/>
      <dgm:t>
        <a:bodyPr/>
        <a:lstStyle/>
        <a:p>
          <a:r>
            <a:rPr lang="en-US"/>
            <a:t>3. Right skewness is observed in:</a:t>
          </a:r>
        </a:p>
      </dgm:t>
    </dgm:pt>
    <dgm:pt modelId="{C00356AB-72A4-4E14-A0DC-55FC71FC9C1E}" type="parTrans" cxnId="{9E066A87-14D1-42BF-9ECA-CE625EB08100}">
      <dgm:prSet/>
      <dgm:spPr/>
      <dgm:t>
        <a:bodyPr/>
        <a:lstStyle/>
        <a:p>
          <a:endParaRPr lang="en-US"/>
        </a:p>
      </dgm:t>
    </dgm:pt>
    <dgm:pt modelId="{7C99A2F0-72F8-4C4A-8BA2-C2631A484DC4}" type="sibTrans" cxnId="{9E066A87-14D1-42BF-9ECA-CE625EB08100}">
      <dgm:prSet/>
      <dgm:spPr/>
      <dgm:t>
        <a:bodyPr/>
        <a:lstStyle/>
        <a:p>
          <a:endParaRPr lang="en-US"/>
        </a:p>
      </dgm:t>
    </dgm:pt>
    <dgm:pt modelId="{669F2740-FED4-4509-B49E-4B3A90A33B0D}">
      <dgm:prSet/>
      <dgm:spPr/>
      <dgm:t>
        <a:bodyPr/>
        <a:lstStyle/>
        <a:p>
          <a:r>
            <a:rPr lang="en-US"/>
            <a:t>('Website is as efficient as before_encoded',),0.6620844676504234</a:t>
          </a:r>
          <a:br>
            <a:rPr lang="en-US"/>
          </a:br>
          <a:br>
            <a:rPr lang="en-US"/>
          </a:br>
          <a:r>
            <a:rPr lang="en-US"/>
            <a:t>    ('Privacy of customersâ€™ information_encoded',),0.716860217635449</a:t>
          </a:r>
          <a:br>
            <a:rPr lang="en-US"/>
          </a:br>
          <a:br>
            <a:rPr lang="en-US"/>
          </a:br>
          <a:r>
            <a:rPr lang="en-US"/>
            <a:t>    "17 Why did you abandon the â€œBagâ€, â€œShopping Cartâ€?                                                                ,0.7500365819834305"</a:t>
          </a:r>
          <a:br>
            <a:rPr lang="en-US"/>
          </a:br>
          <a:br>
            <a:rPr lang="en-US"/>
          </a:br>
          <a:r>
            <a:rPr lang="en-US"/>
            <a:t>    ('Availability of several payment options_encoded',),0.7816325195033343</a:t>
          </a:r>
          <a:br>
            <a:rPr lang="en-US"/>
          </a:br>
          <a:br>
            <a:rPr lang="en-US"/>
          </a:br>
          <a:r>
            <a:rPr lang="en-US"/>
            <a:t>    ('Visual appealing web-page layout_encoded',),0.8130154727957809</a:t>
          </a:r>
          <a:br>
            <a:rPr lang="en-US"/>
          </a:br>
          <a:br>
            <a:rPr lang="en-US"/>
          </a:br>
          <a:r>
            <a:rPr lang="en-US"/>
            <a:t>    ('Complete, relevant description information of products_encoded',),0.9640996524210493</a:t>
          </a:r>
          <a:br>
            <a:rPr lang="en-US"/>
          </a:br>
          <a:br>
            <a:rPr lang="en-US"/>
          </a:br>
          <a:r>
            <a:rPr lang="en-US"/>
            <a:t>    ('Speedy order delivery _encoded',),1.0612425194318167</a:t>
          </a:r>
          <a:br>
            <a:rPr lang="en-US"/>
          </a:br>
          <a:endParaRPr lang="en-US"/>
        </a:p>
      </dgm:t>
    </dgm:pt>
    <dgm:pt modelId="{DCEAA9AC-EA05-4B3E-B0B6-A474A2D8CE08}" type="parTrans" cxnId="{FCFF1A28-F072-4B23-A0BC-DB559A37456A}">
      <dgm:prSet/>
      <dgm:spPr/>
      <dgm:t>
        <a:bodyPr/>
        <a:lstStyle/>
        <a:p>
          <a:endParaRPr lang="en-US"/>
        </a:p>
      </dgm:t>
    </dgm:pt>
    <dgm:pt modelId="{0678C815-9E2D-42A7-8EE5-FA387D176D89}" type="sibTrans" cxnId="{FCFF1A28-F072-4B23-A0BC-DB559A37456A}">
      <dgm:prSet/>
      <dgm:spPr/>
      <dgm:t>
        <a:bodyPr/>
        <a:lstStyle/>
        <a:p>
          <a:endParaRPr lang="en-US"/>
        </a:p>
      </dgm:t>
    </dgm:pt>
    <dgm:pt modelId="{1CF3EFDC-2431-4225-9785-1A8DAC68CB7B}" type="pres">
      <dgm:prSet presAssocID="{20F07D0C-7915-4183-8E72-440651A35EFC}" presName="root" presStyleCnt="0">
        <dgm:presLayoutVars>
          <dgm:dir/>
          <dgm:resizeHandles val="exact"/>
        </dgm:presLayoutVars>
      </dgm:prSet>
      <dgm:spPr/>
    </dgm:pt>
    <dgm:pt modelId="{5759A867-E241-4C0D-992A-22B769C44C4A}" type="pres">
      <dgm:prSet presAssocID="{20F07D0C-7915-4183-8E72-440651A35EFC}" presName="container" presStyleCnt="0">
        <dgm:presLayoutVars>
          <dgm:dir/>
          <dgm:resizeHandles val="exact"/>
        </dgm:presLayoutVars>
      </dgm:prSet>
      <dgm:spPr/>
    </dgm:pt>
    <dgm:pt modelId="{8B840CCA-123B-4736-A591-606B68D88C29}" type="pres">
      <dgm:prSet presAssocID="{01B0A07E-6F30-4D8F-9683-0F5F4388678D}" presName="compNode" presStyleCnt="0"/>
      <dgm:spPr/>
    </dgm:pt>
    <dgm:pt modelId="{2AB6672D-0788-41F7-A04A-BEF0920988BA}" type="pres">
      <dgm:prSet presAssocID="{01B0A07E-6F30-4D8F-9683-0F5F4388678D}" presName="iconBgRect" presStyleLbl="bgShp" presStyleIdx="0" presStyleCnt="2"/>
      <dgm:spPr/>
    </dgm:pt>
    <dgm:pt modelId="{8BB997A6-E102-46CA-A5BB-913211A317FB}" type="pres">
      <dgm:prSet presAssocID="{01B0A07E-6F30-4D8F-9683-0F5F4388678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73A2137-AAFF-4CBC-B8B5-BA0CAC5B9C04}" type="pres">
      <dgm:prSet presAssocID="{01B0A07E-6F30-4D8F-9683-0F5F4388678D}" presName="spaceRect" presStyleCnt="0"/>
      <dgm:spPr/>
    </dgm:pt>
    <dgm:pt modelId="{2A2CC71C-F2FD-40CD-AE8C-984620EA2B58}" type="pres">
      <dgm:prSet presAssocID="{01B0A07E-6F30-4D8F-9683-0F5F4388678D}" presName="textRect" presStyleLbl="revTx" presStyleIdx="0" presStyleCnt="2">
        <dgm:presLayoutVars>
          <dgm:chMax val="1"/>
          <dgm:chPref val="1"/>
        </dgm:presLayoutVars>
      </dgm:prSet>
      <dgm:spPr/>
    </dgm:pt>
    <dgm:pt modelId="{53962D60-D63B-462E-89DB-21B3973CB78D}" type="pres">
      <dgm:prSet presAssocID="{7C99A2F0-72F8-4C4A-8BA2-C2631A484DC4}" presName="sibTrans" presStyleLbl="sibTrans2D1" presStyleIdx="0" presStyleCnt="0"/>
      <dgm:spPr/>
    </dgm:pt>
    <dgm:pt modelId="{0A57188D-7093-4F85-B004-FC8D49F3B201}" type="pres">
      <dgm:prSet presAssocID="{669F2740-FED4-4509-B49E-4B3A90A33B0D}" presName="compNode" presStyleCnt="0"/>
      <dgm:spPr/>
    </dgm:pt>
    <dgm:pt modelId="{23FEAEDA-F359-4191-AAE7-1668214FD8AB}" type="pres">
      <dgm:prSet presAssocID="{669F2740-FED4-4509-B49E-4B3A90A33B0D}" presName="iconBgRect" presStyleLbl="bgShp" presStyleIdx="1" presStyleCnt="2"/>
      <dgm:spPr/>
    </dgm:pt>
    <dgm:pt modelId="{DD080839-1278-4789-A562-298DC08AC34D}" type="pres">
      <dgm:prSet presAssocID="{669F2740-FED4-4509-B49E-4B3A90A33B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F458AFAA-9D6E-4FA9-8D5C-11494BD45EB5}" type="pres">
      <dgm:prSet presAssocID="{669F2740-FED4-4509-B49E-4B3A90A33B0D}" presName="spaceRect" presStyleCnt="0"/>
      <dgm:spPr/>
    </dgm:pt>
    <dgm:pt modelId="{A953173C-1877-4579-9BEA-14875DA571B5}" type="pres">
      <dgm:prSet presAssocID="{669F2740-FED4-4509-B49E-4B3A90A33B0D}" presName="textRect" presStyleLbl="revTx" presStyleIdx="1" presStyleCnt="2">
        <dgm:presLayoutVars>
          <dgm:chMax val="1"/>
          <dgm:chPref val="1"/>
        </dgm:presLayoutVars>
      </dgm:prSet>
      <dgm:spPr/>
    </dgm:pt>
  </dgm:ptLst>
  <dgm:cxnLst>
    <dgm:cxn modelId="{FCFF1A28-F072-4B23-A0BC-DB559A37456A}" srcId="{20F07D0C-7915-4183-8E72-440651A35EFC}" destId="{669F2740-FED4-4509-B49E-4B3A90A33B0D}" srcOrd="1" destOrd="0" parTransId="{DCEAA9AC-EA05-4B3E-B0B6-A474A2D8CE08}" sibTransId="{0678C815-9E2D-42A7-8EE5-FA387D176D89}"/>
    <dgm:cxn modelId="{5E3A1782-1BAC-4EAE-8D6A-D46F40636D92}" type="presOf" srcId="{7C99A2F0-72F8-4C4A-8BA2-C2631A484DC4}" destId="{53962D60-D63B-462E-89DB-21B3973CB78D}" srcOrd="0" destOrd="0" presId="urn:microsoft.com/office/officeart/2018/2/layout/IconCircleList"/>
    <dgm:cxn modelId="{9E066A87-14D1-42BF-9ECA-CE625EB08100}" srcId="{20F07D0C-7915-4183-8E72-440651A35EFC}" destId="{01B0A07E-6F30-4D8F-9683-0F5F4388678D}" srcOrd="0" destOrd="0" parTransId="{C00356AB-72A4-4E14-A0DC-55FC71FC9C1E}" sibTransId="{7C99A2F0-72F8-4C4A-8BA2-C2631A484DC4}"/>
    <dgm:cxn modelId="{1D7B1FB9-024F-46B5-BB56-5F069DC78AE7}" type="presOf" srcId="{669F2740-FED4-4509-B49E-4B3A90A33B0D}" destId="{A953173C-1877-4579-9BEA-14875DA571B5}" srcOrd="0" destOrd="0" presId="urn:microsoft.com/office/officeart/2018/2/layout/IconCircleList"/>
    <dgm:cxn modelId="{CC8AF1D7-650B-4A25-8EA6-4EC7F3789603}" type="presOf" srcId="{20F07D0C-7915-4183-8E72-440651A35EFC}" destId="{1CF3EFDC-2431-4225-9785-1A8DAC68CB7B}" srcOrd="0" destOrd="0" presId="urn:microsoft.com/office/officeart/2018/2/layout/IconCircleList"/>
    <dgm:cxn modelId="{B285ABF1-00EB-4930-B615-64FDF5698BC2}" type="presOf" srcId="{01B0A07E-6F30-4D8F-9683-0F5F4388678D}" destId="{2A2CC71C-F2FD-40CD-AE8C-984620EA2B58}" srcOrd="0" destOrd="0" presId="urn:microsoft.com/office/officeart/2018/2/layout/IconCircleList"/>
    <dgm:cxn modelId="{3D21A277-F699-433B-91EA-E15AF5F572EC}" type="presParOf" srcId="{1CF3EFDC-2431-4225-9785-1A8DAC68CB7B}" destId="{5759A867-E241-4C0D-992A-22B769C44C4A}" srcOrd="0" destOrd="0" presId="urn:microsoft.com/office/officeart/2018/2/layout/IconCircleList"/>
    <dgm:cxn modelId="{AA1ED2CD-47AC-41F0-A853-8449E2ADD378}" type="presParOf" srcId="{5759A867-E241-4C0D-992A-22B769C44C4A}" destId="{8B840CCA-123B-4736-A591-606B68D88C29}" srcOrd="0" destOrd="0" presId="urn:microsoft.com/office/officeart/2018/2/layout/IconCircleList"/>
    <dgm:cxn modelId="{9D663681-799B-40BE-B5C6-B07060FAB029}" type="presParOf" srcId="{8B840CCA-123B-4736-A591-606B68D88C29}" destId="{2AB6672D-0788-41F7-A04A-BEF0920988BA}" srcOrd="0" destOrd="0" presId="urn:microsoft.com/office/officeart/2018/2/layout/IconCircleList"/>
    <dgm:cxn modelId="{224A0283-02D5-4A3C-9BDA-D8BF8D5AA520}" type="presParOf" srcId="{8B840CCA-123B-4736-A591-606B68D88C29}" destId="{8BB997A6-E102-46CA-A5BB-913211A317FB}" srcOrd="1" destOrd="0" presId="urn:microsoft.com/office/officeart/2018/2/layout/IconCircleList"/>
    <dgm:cxn modelId="{AAF0D873-1AE8-4B64-8A0A-7714CEF11770}" type="presParOf" srcId="{8B840CCA-123B-4736-A591-606B68D88C29}" destId="{B73A2137-AAFF-4CBC-B8B5-BA0CAC5B9C04}" srcOrd="2" destOrd="0" presId="urn:microsoft.com/office/officeart/2018/2/layout/IconCircleList"/>
    <dgm:cxn modelId="{7D61A5D1-3791-43B4-88D8-30F4BDAA107C}" type="presParOf" srcId="{8B840CCA-123B-4736-A591-606B68D88C29}" destId="{2A2CC71C-F2FD-40CD-AE8C-984620EA2B58}" srcOrd="3" destOrd="0" presId="urn:microsoft.com/office/officeart/2018/2/layout/IconCircleList"/>
    <dgm:cxn modelId="{3F2D105B-18E2-4505-8385-A38C931951D2}" type="presParOf" srcId="{5759A867-E241-4C0D-992A-22B769C44C4A}" destId="{53962D60-D63B-462E-89DB-21B3973CB78D}" srcOrd="1" destOrd="0" presId="urn:microsoft.com/office/officeart/2018/2/layout/IconCircleList"/>
    <dgm:cxn modelId="{1E5E5AA7-4407-42D9-9473-04550E2811E2}" type="presParOf" srcId="{5759A867-E241-4C0D-992A-22B769C44C4A}" destId="{0A57188D-7093-4F85-B004-FC8D49F3B201}" srcOrd="2" destOrd="0" presId="urn:microsoft.com/office/officeart/2018/2/layout/IconCircleList"/>
    <dgm:cxn modelId="{75540C02-9B56-44FD-BCD7-DD33DF2E7D22}" type="presParOf" srcId="{0A57188D-7093-4F85-B004-FC8D49F3B201}" destId="{23FEAEDA-F359-4191-AAE7-1668214FD8AB}" srcOrd="0" destOrd="0" presId="urn:microsoft.com/office/officeart/2018/2/layout/IconCircleList"/>
    <dgm:cxn modelId="{2D2CC7A4-71F8-4CC6-AD90-A6354059A8EC}" type="presParOf" srcId="{0A57188D-7093-4F85-B004-FC8D49F3B201}" destId="{DD080839-1278-4789-A562-298DC08AC34D}" srcOrd="1" destOrd="0" presId="urn:microsoft.com/office/officeart/2018/2/layout/IconCircleList"/>
    <dgm:cxn modelId="{D655523B-F88B-4FCE-90D9-FD689D306332}" type="presParOf" srcId="{0A57188D-7093-4F85-B004-FC8D49F3B201}" destId="{F458AFAA-9D6E-4FA9-8D5C-11494BD45EB5}" srcOrd="2" destOrd="0" presId="urn:microsoft.com/office/officeart/2018/2/layout/IconCircleList"/>
    <dgm:cxn modelId="{082A13EF-8F2C-45D4-95A9-555C5F7ECCC4}" type="presParOf" srcId="{0A57188D-7093-4F85-B004-FC8D49F3B201}" destId="{A953173C-1877-4579-9BEA-14875DA571B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7E2E5B-DDB7-451E-A972-9B2F896760E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1ED76DD-BAB4-41D0-B2FE-76BE8E99861F}">
      <dgm:prSet/>
      <dgm:spPr/>
      <dgm:t>
        <a:bodyPr/>
        <a:lstStyle/>
        <a:p>
          <a:r>
            <a:rPr lang="en-US"/>
            <a:t>Left skewness is observed in:</a:t>
          </a:r>
        </a:p>
      </dgm:t>
    </dgm:pt>
    <dgm:pt modelId="{68B35DE5-FA7D-4149-8FBC-2CB083786E86}" type="parTrans" cxnId="{C83E5D1D-EE2A-4DDE-ADE0-BFA25F14640E}">
      <dgm:prSet/>
      <dgm:spPr/>
      <dgm:t>
        <a:bodyPr/>
        <a:lstStyle/>
        <a:p>
          <a:endParaRPr lang="en-US"/>
        </a:p>
      </dgm:t>
    </dgm:pt>
    <dgm:pt modelId="{DECF08E3-6458-4DFF-9057-427F8AC0CDA4}" type="sibTrans" cxnId="{C83E5D1D-EE2A-4DDE-ADE0-BFA25F14640E}">
      <dgm:prSet/>
      <dgm:spPr/>
      <dgm:t>
        <a:bodyPr/>
        <a:lstStyle/>
        <a:p>
          <a:endParaRPr lang="en-US"/>
        </a:p>
      </dgm:t>
    </dgm:pt>
    <dgm:pt modelId="{51B0FFD0-B020-4482-88F4-230BC8B51090}">
      <dgm:prSet/>
      <dgm:spPr/>
      <dgm:t>
        <a:bodyPr/>
        <a:lstStyle/>
        <a:p>
          <a:r>
            <a:rPr lang="en-US"/>
            <a:t>27 Empathy (readiness to assist with queries) towards the customers,-2.294982203968875</a:t>
          </a:r>
          <a:br>
            <a:rPr lang="en-US"/>
          </a:br>
          <a:br>
            <a:rPr lang="en-US"/>
          </a:br>
          <a:r>
            <a:rPr lang="en-US"/>
            <a:t>    33 Return and replacement policy of the e-tailer is important for purchase decision,-2.243625169670031</a:t>
          </a:r>
          <a:br>
            <a:rPr lang="en-US"/>
          </a:br>
          <a:br>
            <a:rPr lang="en-US"/>
          </a:br>
          <a:r>
            <a:rPr lang="en-US"/>
            <a:t>    18 The content on the website must be easy to read and understand,-2.234126924867476</a:t>
          </a:r>
          <a:br>
            <a:rPr lang="en-US"/>
          </a:br>
          <a:br>
            <a:rPr lang="en-US"/>
          </a:br>
          <a:r>
            <a:rPr lang="en-US"/>
            <a:t>    29 Responsiveness, availability of several communication channels (email, online rep, twitter, phone etc.),-2.1040158255285784</a:t>
          </a:r>
          <a:br>
            <a:rPr lang="en-US"/>
          </a:br>
          <a:br>
            <a:rPr lang="en-US"/>
          </a:br>
          <a:r>
            <a:rPr lang="en-US"/>
            <a:t>    22 Ease of navigation in website,-2.0525598748458185</a:t>
          </a:r>
        </a:p>
      </dgm:t>
    </dgm:pt>
    <dgm:pt modelId="{A605BC2B-30E1-4101-8B56-06CAE4DCA382}" type="parTrans" cxnId="{328D4516-415D-4DB0-8094-725034868114}">
      <dgm:prSet/>
      <dgm:spPr/>
      <dgm:t>
        <a:bodyPr/>
        <a:lstStyle/>
        <a:p>
          <a:endParaRPr lang="en-US"/>
        </a:p>
      </dgm:t>
    </dgm:pt>
    <dgm:pt modelId="{6D70C1E2-4B97-4619-A17A-9DCE47FD6259}" type="sibTrans" cxnId="{328D4516-415D-4DB0-8094-725034868114}">
      <dgm:prSet/>
      <dgm:spPr/>
      <dgm:t>
        <a:bodyPr/>
        <a:lstStyle/>
        <a:p>
          <a:endParaRPr lang="en-US"/>
        </a:p>
      </dgm:t>
    </dgm:pt>
    <dgm:pt modelId="{0C455512-360E-4D12-87F2-63857EE410EC}">
      <dgm:prSet/>
      <dgm:spPr/>
      <dgm:t>
        <a:bodyPr/>
        <a:lstStyle/>
        <a:p>
          <a:r>
            <a:rPr lang="en-US"/>
            <a:t>Please refer jupyter notebook for complete list.</a:t>
          </a:r>
        </a:p>
      </dgm:t>
    </dgm:pt>
    <dgm:pt modelId="{87CF2BE9-4FB2-47DD-BE1C-ECD0B1963240}" type="parTrans" cxnId="{545A44F2-451F-4FF3-92A6-BF2C412DB59C}">
      <dgm:prSet/>
      <dgm:spPr/>
      <dgm:t>
        <a:bodyPr/>
        <a:lstStyle/>
        <a:p>
          <a:endParaRPr lang="en-US"/>
        </a:p>
      </dgm:t>
    </dgm:pt>
    <dgm:pt modelId="{AD91C2C5-70DD-45C6-8152-778DD5212C56}" type="sibTrans" cxnId="{545A44F2-451F-4FF3-92A6-BF2C412DB59C}">
      <dgm:prSet/>
      <dgm:spPr/>
      <dgm:t>
        <a:bodyPr/>
        <a:lstStyle/>
        <a:p>
          <a:endParaRPr lang="en-US"/>
        </a:p>
      </dgm:t>
    </dgm:pt>
    <dgm:pt modelId="{2DBF50BA-01F3-4494-83CF-758A72E10BDD}" type="pres">
      <dgm:prSet presAssocID="{DC7E2E5B-DDB7-451E-A972-9B2F896760EB}" presName="linear" presStyleCnt="0">
        <dgm:presLayoutVars>
          <dgm:animLvl val="lvl"/>
          <dgm:resizeHandles val="exact"/>
        </dgm:presLayoutVars>
      </dgm:prSet>
      <dgm:spPr/>
    </dgm:pt>
    <dgm:pt modelId="{5921F136-654F-445E-92A2-F322393E985F}" type="pres">
      <dgm:prSet presAssocID="{01ED76DD-BAB4-41D0-B2FE-76BE8E99861F}" presName="parentText" presStyleLbl="node1" presStyleIdx="0" presStyleCnt="3">
        <dgm:presLayoutVars>
          <dgm:chMax val="0"/>
          <dgm:bulletEnabled val="1"/>
        </dgm:presLayoutVars>
      </dgm:prSet>
      <dgm:spPr/>
    </dgm:pt>
    <dgm:pt modelId="{D7910FD7-1CFB-4499-A95D-D956205F2BF2}" type="pres">
      <dgm:prSet presAssocID="{DECF08E3-6458-4DFF-9057-427F8AC0CDA4}" presName="spacer" presStyleCnt="0"/>
      <dgm:spPr/>
    </dgm:pt>
    <dgm:pt modelId="{5332D204-5959-4C70-8B44-CD5AF239CD14}" type="pres">
      <dgm:prSet presAssocID="{51B0FFD0-B020-4482-88F4-230BC8B51090}" presName="parentText" presStyleLbl="node1" presStyleIdx="1" presStyleCnt="3">
        <dgm:presLayoutVars>
          <dgm:chMax val="0"/>
          <dgm:bulletEnabled val="1"/>
        </dgm:presLayoutVars>
      </dgm:prSet>
      <dgm:spPr/>
    </dgm:pt>
    <dgm:pt modelId="{D21ADCF4-156C-47B6-A8DE-95A7D495CF29}" type="pres">
      <dgm:prSet presAssocID="{6D70C1E2-4B97-4619-A17A-9DCE47FD6259}" presName="spacer" presStyleCnt="0"/>
      <dgm:spPr/>
    </dgm:pt>
    <dgm:pt modelId="{9D05B44E-56B2-4AF8-BB93-1C5F67E653B4}" type="pres">
      <dgm:prSet presAssocID="{0C455512-360E-4D12-87F2-63857EE410EC}" presName="parentText" presStyleLbl="node1" presStyleIdx="2" presStyleCnt="3">
        <dgm:presLayoutVars>
          <dgm:chMax val="0"/>
          <dgm:bulletEnabled val="1"/>
        </dgm:presLayoutVars>
      </dgm:prSet>
      <dgm:spPr/>
    </dgm:pt>
  </dgm:ptLst>
  <dgm:cxnLst>
    <dgm:cxn modelId="{7A4F6800-0C6A-45F4-8207-50BC93D09A4E}" type="presOf" srcId="{01ED76DD-BAB4-41D0-B2FE-76BE8E99861F}" destId="{5921F136-654F-445E-92A2-F322393E985F}" srcOrd="0" destOrd="0" presId="urn:microsoft.com/office/officeart/2005/8/layout/vList2"/>
    <dgm:cxn modelId="{8B895404-CD5E-4212-B089-1F003C7D6CB9}" type="presOf" srcId="{0C455512-360E-4D12-87F2-63857EE410EC}" destId="{9D05B44E-56B2-4AF8-BB93-1C5F67E653B4}" srcOrd="0" destOrd="0" presId="urn:microsoft.com/office/officeart/2005/8/layout/vList2"/>
    <dgm:cxn modelId="{328D4516-415D-4DB0-8094-725034868114}" srcId="{DC7E2E5B-DDB7-451E-A972-9B2F896760EB}" destId="{51B0FFD0-B020-4482-88F4-230BC8B51090}" srcOrd="1" destOrd="0" parTransId="{A605BC2B-30E1-4101-8B56-06CAE4DCA382}" sibTransId="{6D70C1E2-4B97-4619-A17A-9DCE47FD6259}"/>
    <dgm:cxn modelId="{C83E5D1D-EE2A-4DDE-ADE0-BFA25F14640E}" srcId="{DC7E2E5B-DDB7-451E-A972-9B2F896760EB}" destId="{01ED76DD-BAB4-41D0-B2FE-76BE8E99861F}" srcOrd="0" destOrd="0" parTransId="{68B35DE5-FA7D-4149-8FBC-2CB083786E86}" sibTransId="{DECF08E3-6458-4DFF-9057-427F8AC0CDA4}"/>
    <dgm:cxn modelId="{A3B5C729-91F1-4B26-A11D-344E74262351}" type="presOf" srcId="{DC7E2E5B-DDB7-451E-A972-9B2F896760EB}" destId="{2DBF50BA-01F3-4494-83CF-758A72E10BDD}" srcOrd="0" destOrd="0" presId="urn:microsoft.com/office/officeart/2005/8/layout/vList2"/>
    <dgm:cxn modelId="{6D04368B-CDDB-487C-8CCF-2D54612F9B40}" type="presOf" srcId="{51B0FFD0-B020-4482-88F4-230BC8B51090}" destId="{5332D204-5959-4C70-8B44-CD5AF239CD14}" srcOrd="0" destOrd="0" presId="urn:microsoft.com/office/officeart/2005/8/layout/vList2"/>
    <dgm:cxn modelId="{545A44F2-451F-4FF3-92A6-BF2C412DB59C}" srcId="{DC7E2E5B-DDB7-451E-A972-9B2F896760EB}" destId="{0C455512-360E-4D12-87F2-63857EE410EC}" srcOrd="2" destOrd="0" parTransId="{87CF2BE9-4FB2-47DD-BE1C-ECD0B1963240}" sibTransId="{AD91C2C5-70DD-45C6-8152-778DD5212C56}"/>
    <dgm:cxn modelId="{F6883880-DF43-4AF9-A7FD-4CC527112046}" type="presParOf" srcId="{2DBF50BA-01F3-4494-83CF-758A72E10BDD}" destId="{5921F136-654F-445E-92A2-F322393E985F}" srcOrd="0" destOrd="0" presId="urn:microsoft.com/office/officeart/2005/8/layout/vList2"/>
    <dgm:cxn modelId="{E78C4AF5-A4E5-43DA-858A-A82D56D67C1D}" type="presParOf" srcId="{2DBF50BA-01F3-4494-83CF-758A72E10BDD}" destId="{D7910FD7-1CFB-4499-A95D-D956205F2BF2}" srcOrd="1" destOrd="0" presId="urn:microsoft.com/office/officeart/2005/8/layout/vList2"/>
    <dgm:cxn modelId="{5C7E00DA-6DB4-4A44-AE77-29153153EC79}" type="presParOf" srcId="{2DBF50BA-01F3-4494-83CF-758A72E10BDD}" destId="{5332D204-5959-4C70-8B44-CD5AF239CD14}" srcOrd="2" destOrd="0" presId="urn:microsoft.com/office/officeart/2005/8/layout/vList2"/>
    <dgm:cxn modelId="{F649F373-74E1-4E05-92E9-FEA9E01191EA}" type="presParOf" srcId="{2DBF50BA-01F3-4494-83CF-758A72E10BDD}" destId="{D21ADCF4-156C-47B6-A8DE-95A7D495CF29}" srcOrd="3" destOrd="0" presId="urn:microsoft.com/office/officeart/2005/8/layout/vList2"/>
    <dgm:cxn modelId="{46B3E941-4BBB-4BEB-B55C-4910ED81050A}" type="presParOf" srcId="{2DBF50BA-01F3-4494-83CF-758A72E10BDD}" destId="{9D05B44E-56B2-4AF8-BB93-1C5F67E653B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53DF2-63FB-4EF5-B65C-9E154CE0378D}">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A19B3-CB52-449E-A192-CFFCBD291DAE}">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7F3DE-3400-4DEB-ADE5-8A55298C996A}">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89000">
            <a:lnSpc>
              <a:spcPct val="90000"/>
            </a:lnSpc>
            <a:spcBef>
              <a:spcPct val="0"/>
            </a:spcBef>
            <a:spcAft>
              <a:spcPct val="35000"/>
            </a:spcAft>
            <a:buNone/>
          </a:pPr>
          <a:r>
            <a:rPr lang="en-US" sz="2000" kern="1200" dirty="0"/>
            <a:t>How can Data Science help in customer retention?</a:t>
          </a:r>
        </a:p>
      </dsp:txBody>
      <dsp:txXfrm>
        <a:off x="1507738" y="707092"/>
        <a:ext cx="9007861" cy="1305401"/>
      </dsp:txXfrm>
    </dsp:sp>
    <dsp:sp modelId="{0CE78F43-45EC-4FF4-97E7-80C6A506B1C9}">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2F413-02AE-48F0-8096-91002B0FD3A2}">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8E0D1-F558-4A47-A460-7EF3EC8A67C8}">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89000" rtl="0">
            <a:lnSpc>
              <a:spcPct val="90000"/>
            </a:lnSpc>
            <a:spcBef>
              <a:spcPct val="0"/>
            </a:spcBef>
            <a:spcAft>
              <a:spcPct val="35000"/>
            </a:spcAft>
            <a:buNone/>
          </a:pPr>
          <a:r>
            <a:rPr lang="en-US" sz="2000" kern="1200" dirty="0"/>
            <a:t>What kind of predictions can data scientists make </a:t>
          </a:r>
          <a:r>
            <a:rPr lang="en-US" sz="2000" kern="1200" dirty="0">
              <a:latin typeface="Sagona Book"/>
            </a:rPr>
            <a:t>with thiis</a:t>
          </a:r>
          <a:r>
            <a:rPr lang="en-US" sz="2000" kern="1200" dirty="0"/>
            <a:t> data and can this explain if the customers will stay with the company for a long time?</a:t>
          </a:r>
          <a:r>
            <a:rPr lang="en-US" sz="2000" kern="1200" dirty="0">
              <a:latin typeface="Sagona Book"/>
            </a:rPr>
            <a:t> In other terms, what characteristics have more influence in prediction?</a:t>
          </a:r>
          <a:endParaRPr lang="en-US" sz="2000" kern="1200" dirty="0"/>
        </a:p>
      </dsp:txBody>
      <dsp:txXfrm>
        <a:off x="1507738" y="2338844"/>
        <a:ext cx="900786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530A8-4E5B-460F-BBB2-7D37B7A46923}">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8E799-4A46-4ACF-9DBB-54236DB1808E}">
      <dsp:nvSpPr>
        <dsp:cNvPr id="0" name=""/>
        <dsp:cNvSpPr/>
      </dsp:nvSpPr>
      <dsp:spPr>
        <a:xfrm>
          <a:off x="0" y="0"/>
          <a:ext cx="10515600" cy="104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The data, Customer Retention, contains 71 </a:t>
          </a:r>
          <a:r>
            <a:rPr lang="en-US" sz="2400" kern="1200" dirty="0">
              <a:latin typeface="Sagona Book"/>
            </a:rPr>
            <a:t>questions</a:t>
          </a:r>
          <a:r>
            <a:rPr lang="en-US" sz="2400" kern="1200" dirty="0"/>
            <a:t> asked to </a:t>
          </a:r>
          <a:r>
            <a:rPr lang="en-US" sz="2400" kern="1200" dirty="0">
              <a:latin typeface="Sagona Book"/>
            </a:rPr>
            <a:t>269</a:t>
          </a:r>
          <a:r>
            <a:rPr lang="en-US" sz="2400" kern="1200" dirty="0"/>
            <a:t> clients.</a:t>
          </a:r>
        </a:p>
      </dsp:txBody>
      <dsp:txXfrm>
        <a:off x="0" y="0"/>
        <a:ext cx="10515600" cy="1048698"/>
      </dsp:txXfrm>
    </dsp:sp>
    <dsp:sp modelId="{DBBF402C-AC88-4DE5-8559-C47EBD14888B}">
      <dsp:nvSpPr>
        <dsp:cNvPr id="0" name=""/>
        <dsp:cNvSpPr/>
      </dsp:nvSpPr>
      <dsp:spPr>
        <a:xfrm>
          <a:off x="0" y="1048698"/>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EB438-3B59-46F2-A45A-3C7C6C6C8745}">
      <dsp:nvSpPr>
        <dsp:cNvPr id="0" name=""/>
        <dsp:cNvSpPr/>
      </dsp:nvSpPr>
      <dsp:spPr>
        <a:xfrm>
          <a:off x="0" y="1048698"/>
          <a:ext cx="10515600" cy="104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Data collection and data mining are of great relevance and online retailers prove it </a:t>
          </a:r>
          <a:r>
            <a:rPr lang="en-US" sz="2400" kern="1200" dirty="0">
              <a:latin typeface="Sagona Book"/>
            </a:rPr>
            <a:t>by</a:t>
          </a:r>
          <a:r>
            <a:rPr lang="en-US" sz="2400" kern="1200" dirty="0"/>
            <a:t> improvising and innovating based on feedback of customers.</a:t>
          </a:r>
        </a:p>
      </dsp:txBody>
      <dsp:txXfrm>
        <a:off x="0" y="1048698"/>
        <a:ext cx="10515600" cy="1048698"/>
      </dsp:txXfrm>
    </dsp:sp>
    <dsp:sp modelId="{A857ABD3-74FB-4134-8765-DFE3D25C60DB}">
      <dsp:nvSpPr>
        <dsp:cNvPr id="0" name=""/>
        <dsp:cNvSpPr/>
      </dsp:nvSpPr>
      <dsp:spPr>
        <a:xfrm>
          <a:off x="0" y="2097397"/>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EADE0-FE1C-4B74-869E-1D78D7087F19}">
      <dsp:nvSpPr>
        <dsp:cNvPr id="0" name=""/>
        <dsp:cNvSpPr/>
      </dsp:nvSpPr>
      <dsp:spPr>
        <a:xfrm>
          <a:off x="0" y="2097397"/>
          <a:ext cx="10515600" cy="104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For example, inventing artificial intelligence bots to display similar products to the ones in the cart, etcetera.</a:t>
          </a:r>
        </a:p>
      </dsp:txBody>
      <dsp:txXfrm>
        <a:off x="0" y="2097397"/>
        <a:ext cx="10515600" cy="1048698"/>
      </dsp:txXfrm>
    </dsp:sp>
    <dsp:sp modelId="{634E00F3-84AA-4D73-9563-764777995A4A}">
      <dsp:nvSpPr>
        <dsp:cNvPr id="0" name=""/>
        <dsp:cNvSpPr/>
      </dsp:nvSpPr>
      <dsp:spPr>
        <a:xfrm>
          <a:off x="0" y="314609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8C4092-A18F-4C18-ADF0-8FC9C52A061F}">
      <dsp:nvSpPr>
        <dsp:cNvPr id="0" name=""/>
        <dsp:cNvSpPr/>
      </dsp:nvSpPr>
      <dsp:spPr>
        <a:xfrm>
          <a:off x="0" y="3146096"/>
          <a:ext cx="10515600" cy="104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Due to centricity of data mining and </a:t>
          </a:r>
          <a:r>
            <a:rPr lang="en-US" sz="2400" kern="1200" dirty="0">
              <a:latin typeface="Sagona Book"/>
            </a:rPr>
            <a:t>innovation</a:t>
          </a:r>
          <a:r>
            <a:rPr lang="en-US" sz="2400" kern="1200" dirty="0"/>
            <a:t>, customers experiences are becoming delightful and customer retention is becoming easier.</a:t>
          </a:r>
        </a:p>
      </dsp:txBody>
      <dsp:txXfrm>
        <a:off x="0" y="3146096"/>
        <a:ext cx="10515600" cy="1048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31388-0694-4661-AB9B-0EA0FA795E34}">
      <dsp:nvSpPr>
        <dsp:cNvPr id="0" name=""/>
        <dsp:cNvSpPr/>
      </dsp:nvSpPr>
      <dsp:spPr>
        <a:xfrm>
          <a:off x="1963800" y="40476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54BB31-77AF-42CC-999C-E81EE42F2F5F}">
      <dsp:nvSpPr>
        <dsp:cNvPr id="0" name=""/>
        <dsp:cNvSpPr/>
      </dsp:nvSpPr>
      <dsp:spPr>
        <a:xfrm>
          <a:off x="559800" y="2062327"/>
          <a:ext cx="4320000"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Data Pre-Processing is the process of converting or mapping data from initial raw format into another format, in order to prepare data for further analysis.</a:t>
          </a:r>
        </a:p>
      </dsp:txBody>
      <dsp:txXfrm>
        <a:off x="559800" y="2062327"/>
        <a:ext cx="4320000" cy="729000"/>
      </dsp:txXfrm>
    </dsp:sp>
    <dsp:sp modelId="{E1626A3D-3680-45A5-8133-AF1D7E35F7B9}">
      <dsp:nvSpPr>
        <dsp:cNvPr id="0" name=""/>
        <dsp:cNvSpPr/>
      </dsp:nvSpPr>
      <dsp:spPr>
        <a:xfrm>
          <a:off x="559800" y="2859033"/>
          <a:ext cx="4320000" cy="931000"/>
        </a:xfrm>
        <a:prstGeom prst="rect">
          <a:avLst/>
        </a:prstGeom>
        <a:noFill/>
        <a:ln>
          <a:noFill/>
        </a:ln>
        <a:effectLst/>
      </dsp:spPr>
      <dsp:style>
        <a:lnRef idx="0">
          <a:scrgbClr r="0" g="0" b="0"/>
        </a:lnRef>
        <a:fillRef idx="0">
          <a:scrgbClr r="0" g="0" b="0"/>
        </a:fillRef>
        <a:effectRef idx="0">
          <a:scrgbClr r="0" g="0" b="0"/>
        </a:effectRef>
        <a:fontRef idx="minor"/>
      </dsp:style>
    </dsp:sp>
    <dsp:sp modelId="{8568600B-287C-42A3-A102-353B4166B74C}">
      <dsp:nvSpPr>
        <dsp:cNvPr id="0" name=""/>
        <dsp:cNvSpPr/>
      </dsp:nvSpPr>
      <dsp:spPr>
        <a:xfrm>
          <a:off x="7039800" y="40476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C2FFF6-A3FA-4A53-B242-DFDDFC3353C4}">
      <dsp:nvSpPr>
        <dsp:cNvPr id="0" name=""/>
        <dsp:cNvSpPr/>
      </dsp:nvSpPr>
      <dsp:spPr>
        <a:xfrm>
          <a:off x="5635800" y="2062327"/>
          <a:ext cx="4320000"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It involves following steps:</a:t>
          </a:r>
        </a:p>
      </dsp:txBody>
      <dsp:txXfrm>
        <a:off x="5635800" y="2062327"/>
        <a:ext cx="4320000" cy="729000"/>
      </dsp:txXfrm>
    </dsp:sp>
    <dsp:sp modelId="{6850E1AF-FEE1-4E9A-8961-B488611970A9}">
      <dsp:nvSpPr>
        <dsp:cNvPr id="0" name=""/>
        <dsp:cNvSpPr/>
      </dsp:nvSpPr>
      <dsp:spPr>
        <a:xfrm>
          <a:off x="5635800" y="2859033"/>
          <a:ext cx="4320000" cy="93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Identify and handle missing data</a:t>
          </a:r>
        </a:p>
        <a:p>
          <a:pPr marL="0" lvl="0" indent="0" algn="ctr" defTabSz="488950">
            <a:lnSpc>
              <a:spcPct val="90000"/>
            </a:lnSpc>
            <a:spcBef>
              <a:spcPct val="0"/>
            </a:spcBef>
            <a:spcAft>
              <a:spcPct val="35000"/>
            </a:spcAft>
            <a:buNone/>
          </a:pPr>
          <a:r>
            <a:rPr lang="en-US" sz="1100" kern="1200"/>
            <a:t>Data Formatting</a:t>
          </a:r>
        </a:p>
        <a:p>
          <a:pPr marL="0" lvl="0" indent="0" algn="ctr" defTabSz="488950">
            <a:lnSpc>
              <a:spcPct val="90000"/>
            </a:lnSpc>
            <a:spcBef>
              <a:spcPct val="0"/>
            </a:spcBef>
            <a:spcAft>
              <a:spcPct val="35000"/>
            </a:spcAft>
            <a:buNone/>
          </a:pPr>
          <a:r>
            <a:rPr lang="en-US" sz="1100" kern="1200"/>
            <a:t>Data Normalization (centering/scaling)</a:t>
          </a:r>
        </a:p>
        <a:p>
          <a:pPr marL="0" lvl="0" indent="0" algn="ctr" defTabSz="488950">
            <a:lnSpc>
              <a:spcPct val="90000"/>
            </a:lnSpc>
            <a:spcBef>
              <a:spcPct val="0"/>
            </a:spcBef>
            <a:spcAft>
              <a:spcPct val="35000"/>
            </a:spcAft>
            <a:buNone/>
          </a:pPr>
          <a:r>
            <a:rPr lang="en-US" sz="1100" kern="1200"/>
            <a:t>Data Binning</a:t>
          </a:r>
        </a:p>
        <a:p>
          <a:pPr marL="0" lvl="0" indent="0" algn="ctr" defTabSz="488950">
            <a:lnSpc>
              <a:spcPct val="90000"/>
            </a:lnSpc>
            <a:spcBef>
              <a:spcPct val="0"/>
            </a:spcBef>
            <a:spcAft>
              <a:spcPct val="35000"/>
            </a:spcAft>
            <a:buNone/>
          </a:pPr>
          <a:r>
            <a:rPr lang="en-US" sz="1100" kern="1200"/>
            <a:t>Turning categorical Values To Numeric Vales</a:t>
          </a:r>
        </a:p>
      </dsp:txBody>
      <dsp:txXfrm>
        <a:off x="5635800" y="2859033"/>
        <a:ext cx="4320000" cy="931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D54B6-42AE-4D5C-BDDE-CB24D58EDFCE}">
      <dsp:nvSpPr>
        <dsp:cNvPr id="0" name=""/>
        <dsp:cNvSpPr/>
      </dsp:nvSpPr>
      <dsp:spPr>
        <a:xfrm>
          <a:off x="291419" y="397829"/>
          <a:ext cx="1376732" cy="13767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FCE43F-1DC8-4967-98C6-19D4273267EB}">
      <dsp:nvSpPr>
        <dsp:cNvPr id="0" name=""/>
        <dsp:cNvSpPr/>
      </dsp:nvSpPr>
      <dsp:spPr>
        <a:xfrm>
          <a:off x="580533" y="686943"/>
          <a:ext cx="798505" cy="7985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8D027-BEEA-439C-8835-B0E92410288F}">
      <dsp:nvSpPr>
        <dsp:cNvPr id="0" name=""/>
        <dsp:cNvSpPr/>
      </dsp:nvSpPr>
      <dsp:spPr>
        <a:xfrm>
          <a:off x="1963167" y="397829"/>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 Verbal Translation Of Descriptive Table And Graphic</a:t>
          </a:r>
        </a:p>
      </dsp:txBody>
      <dsp:txXfrm>
        <a:off x="1963167" y="397829"/>
        <a:ext cx="3245156" cy="1376732"/>
      </dsp:txXfrm>
    </dsp:sp>
    <dsp:sp modelId="{2DB9064D-3606-4B5A-89CA-4C087B6060BE}">
      <dsp:nvSpPr>
        <dsp:cNvPr id="0" name=""/>
        <dsp:cNvSpPr/>
      </dsp:nvSpPr>
      <dsp:spPr>
        <a:xfrm>
          <a:off x="5773766" y="397829"/>
          <a:ext cx="1376732" cy="13767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6D5E7C-49C8-4A0E-B247-AB30295DF31F}">
      <dsp:nvSpPr>
        <dsp:cNvPr id="0" name=""/>
        <dsp:cNvSpPr/>
      </dsp:nvSpPr>
      <dsp:spPr>
        <a:xfrm>
          <a:off x="6062880" y="686943"/>
          <a:ext cx="798505" cy="7985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B39277-2D3F-4D87-AFC1-5F8712B66A41}">
      <dsp:nvSpPr>
        <dsp:cNvPr id="0" name=""/>
        <dsp:cNvSpPr/>
      </dsp:nvSpPr>
      <dsp:spPr>
        <a:xfrm>
          <a:off x="7445513" y="397829"/>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 1. Since, the data is standard normally scaled, mean is 0 and stdev is constant across all columns.</a:t>
          </a:r>
        </a:p>
      </dsp:txBody>
      <dsp:txXfrm>
        <a:off x="7445513" y="397829"/>
        <a:ext cx="3245156" cy="1376732"/>
      </dsp:txXfrm>
    </dsp:sp>
    <dsp:sp modelId="{F9E07C8A-24D4-46BB-9E26-7E858D7DCAC2}">
      <dsp:nvSpPr>
        <dsp:cNvPr id="0" name=""/>
        <dsp:cNvSpPr/>
      </dsp:nvSpPr>
      <dsp:spPr>
        <a:xfrm>
          <a:off x="291419" y="2501492"/>
          <a:ext cx="1376732" cy="13767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E7BFE-7E7A-4DF9-8296-3CDBF964431A}">
      <dsp:nvSpPr>
        <dsp:cNvPr id="0" name=""/>
        <dsp:cNvSpPr/>
      </dsp:nvSpPr>
      <dsp:spPr>
        <a:xfrm>
          <a:off x="580533" y="2790606"/>
          <a:ext cx="798505" cy="7985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9B7D9-A060-46B1-8E60-F2FDDCD84B8D}">
      <dsp:nvSpPr>
        <dsp:cNvPr id="0" name=""/>
        <dsp:cNvSpPr/>
      </dsp:nvSpPr>
      <dsp:spPr>
        <a:xfrm>
          <a:off x="1963167" y="2501492"/>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 2. The entire dataset ranges from -2 to +2</a:t>
          </a:r>
        </a:p>
      </dsp:txBody>
      <dsp:txXfrm>
        <a:off x="1963167" y="2501492"/>
        <a:ext cx="3245156" cy="1376732"/>
      </dsp:txXfrm>
    </dsp:sp>
    <dsp:sp modelId="{DB1DFB77-F6A5-4256-B003-6147D13798CA}">
      <dsp:nvSpPr>
        <dsp:cNvPr id="0" name=""/>
        <dsp:cNvSpPr/>
      </dsp:nvSpPr>
      <dsp:spPr>
        <a:xfrm>
          <a:off x="5773766" y="2501492"/>
          <a:ext cx="1376732" cy="13767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E50DD6-74E6-47C3-B3D8-19937B61BAAE}">
      <dsp:nvSpPr>
        <dsp:cNvPr id="0" name=""/>
        <dsp:cNvSpPr/>
      </dsp:nvSpPr>
      <dsp:spPr>
        <a:xfrm>
          <a:off x="6062880" y="2790606"/>
          <a:ext cx="798505" cy="7985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710CB0-FAF1-4562-AA70-D61AA2A725B7}">
      <dsp:nvSpPr>
        <dsp:cNvPr id="0" name=""/>
        <dsp:cNvSpPr/>
      </dsp:nvSpPr>
      <dsp:spPr>
        <a:xfrm>
          <a:off x="7445513" y="2501492"/>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 3. IQR, Range and Skewness and kurtosis are a lot condensed.</a:t>
          </a:r>
        </a:p>
      </dsp:txBody>
      <dsp:txXfrm>
        <a:off x="7445513" y="2501492"/>
        <a:ext cx="3245156" cy="13767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1E364-C0C1-479D-A9FF-743F2FD2EA8A}">
      <dsp:nvSpPr>
        <dsp:cNvPr id="0" name=""/>
        <dsp:cNvSpPr/>
      </dsp:nvSpPr>
      <dsp:spPr>
        <a:xfrm>
          <a:off x="1283" y="480007"/>
          <a:ext cx="1617389" cy="970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4. Skewness is 0 and within +/- 0.65 for:</a:t>
          </a:r>
        </a:p>
      </dsp:txBody>
      <dsp:txXfrm>
        <a:off x="1283" y="480007"/>
        <a:ext cx="1617389" cy="970433"/>
      </dsp:txXfrm>
    </dsp:sp>
    <dsp:sp modelId="{FB5EF0AC-FD61-45C8-A758-0CA4C2A352F8}">
      <dsp:nvSpPr>
        <dsp:cNvPr id="0" name=""/>
        <dsp:cNvSpPr/>
      </dsp:nvSpPr>
      <dsp:spPr>
        <a:xfrm>
          <a:off x="1780412" y="480007"/>
          <a:ext cx="1617389" cy="970433"/>
        </a:xfrm>
        <a:prstGeom prst="rect">
          <a:avLst/>
        </a:prstGeom>
        <a:solidFill>
          <a:schemeClr val="accent2">
            <a:hueOff val="-23526"/>
            <a:satOff val="-2846"/>
            <a:lumOff val="-1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31 Enjoyment is derived from shopping online -0.565041473</a:t>
          </a:r>
        </a:p>
      </dsp:txBody>
      <dsp:txXfrm>
        <a:off x="1780412" y="480007"/>
        <a:ext cx="1617389" cy="970433"/>
      </dsp:txXfrm>
    </dsp:sp>
    <dsp:sp modelId="{F0C31A73-ED1E-4D7A-A8B5-56B1263C6CC3}">
      <dsp:nvSpPr>
        <dsp:cNvPr id="0" name=""/>
        <dsp:cNvSpPr/>
      </dsp:nvSpPr>
      <dsp:spPr>
        <a:xfrm>
          <a:off x="3559540" y="480007"/>
          <a:ext cx="1617389" cy="970433"/>
        </a:xfrm>
        <a:prstGeom prst="rect">
          <a:avLst/>
        </a:prstGeom>
        <a:solidFill>
          <a:schemeClr val="accent2">
            <a:hueOff val="-47052"/>
            <a:satOff val="-5692"/>
            <a:lumOff val="-2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35 Displaying quality Information on the website improves satisfaction of customers -0.555680997</a:t>
          </a:r>
        </a:p>
      </dsp:txBody>
      <dsp:txXfrm>
        <a:off x="3559540" y="480007"/>
        <a:ext cx="1617389" cy="970433"/>
      </dsp:txXfrm>
    </dsp:sp>
    <dsp:sp modelId="{4DCA71A2-3478-4025-B53F-6742D2A10BD1}">
      <dsp:nvSpPr>
        <dsp:cNvPr id="0" name=""/>
        <dsp:cNvSpPr/>
      </dsp:nvSpPr>
      <dsp:spPr>
        <a:xfrm>
          <a:off x="5338669" y="480007"/>
          <a:ext cx="1617389" cy="970433"/>
        </a:xfrm>
        <a:prstGeom prst="rect">
          <a:avLst/>
        </a:prstGeom>
        <a:solidFill>
          <a:schemeClr val="accent2">
            <a:hueOff val="-70579"/>
            <a:satOff val="-8539"/>
            <a:lumOff val="-40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5 Since How Long You are Shopping Online ? -0.554705402</a:t>
          </a:r>
        </a:p>
      </dsp:txBody>
      <dsp:txXfrm>
        <a:off x="5338669" y="480007"/>
        <a:ext cx="1617389" cy="970433"/>
      </dsp:txXfrm>
    </dsp:sp>
    <dsp:sp modelId="{1F1E8114-FC84-4020-8C4D-4F9E83F6E476}">
      <dsp:nvSpPr>
        <dsp:cNvPr id="0" name=""/>
        <dsp:cNvSpPr/>
      </dsp:nvSpPr>
      <dsp:spPr>
        <a:xfrm>
          <a:off x="7117798" y="480007"/>
          <a:ext cx="1617389" cy="970433"/>
        </a:xfrm>
        <a:prstGeom prst="rect">
          <a:avLst/>
        </a:prstGeom>
        <a:solidFill>
          <a:schemeClr val="accent2">
            <a:hueOff val="-94105"/>
            <a:satOff val="-11385"/>
            <a:lumOff val="-54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39 Offering a wide variety of listed product in several category -0.551862601</a:t>
          </a:r>
        </a:p>
      </dsp:txBody>
      <dsp:txXfrm>
        <a:off x="7117798" y="480007"/>
        <a:ext cx="1617389" cy="970433"/>
      </dsp:txXfrm>
    </dsp:sp>
    <dsp:sp modelId="{543AED61-78E1-434C-8140-31E8EDF9C039}">
      <dsp:nvSpPr>
        <dsp:cNvPr id="0" name=""/>
        <dsp:cNvSpPr/>
      </dsp:nvSpPr>
      <dsp:spPr>
        <a:xfrm>
          <a:off x="8896926" y="480007"/>
          <a:ext cx="1617389" cy="970433"/>
        </a:xfrm>
        <a:prstGeom prst="rect">
          <a:avLst/>
        </a:prstGeom>
        <a:solidFill>
          <a:schemeClr val="accent2">
            <a:hueOff val="-117631"/>
            <a:satOff val="-14231"/>
            <a:lumOff val="-6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46 Shopping on the website helps you fulfill certain roles -0.495053221</a:t>
          </a:r>
        </a:p>
      </dsp:txBody>
      <dsp:txXfrm>
        <a:off x="8896926" y="480007"/>
        <a:ext cx="1617389" cy="970433"/>
      </dsp:txXfrm>
    </dsp:sp>
    <dsp:sp modelId="{98F99DDA-0677-4C39-9F4E-F6B84A0C142C}">
      <dsp:nvSpPr>
        <dsp:cNvPr id="0" name=""/>
        <dsp:cNvSpPr/>
      </dsp:nvSpPr>
      <dsp:spPr>
        <a:xfrm>
          <a:off x="1283" y="1612180"/>
          <a:ext cx="1617389" cy="970433"/>
        </a:xfrm>
        <a:prstGeom prst="rect">
          <a:avLst/>
        </a:prstGeom>
        <a:solidFill>
          <a:schemeClr val="accent2">
            <a:hueOff val="-141157"/>
            <a:satOff val="-17077"/>
            <a:lumOff val="-81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"16 How frequently do you abandon (selecting an items and leaving without making payment) your shopping cart?                                                    " -0.451429317</a:t>
          </a:r>
        </a:p>
      </dsp:txBody>
      <dsp:txXfrm>
        <a:off x="1283" y="1612180"/>
        <a:ext cx="1617389" cy="970433"/>
      </dsp:txXfrm>
    </dsp:sp>
    <dsp:sp modelId="{C0B9810D-FC8C-46A5-A73D-BFF317589195}">
      <dsp:nvSpPr>
        <dsp:cNvPr id="0" name=""/>
        <dsp:cNvSpPr/>
      </dsp:nvSpPr>
      <dsp:spPr>
        <a:xfrm>
          <a:off x="1780412" y="1612180"/>
          <a:ext cx="1617389" cy="970433"/>
        </a:xfrm>
        <a:prstGeom prst="rect">
          <a:avLst/>
        </a:prstGeom>
        <a:solidFill>
          <a:schemeClr val="accent2">
            <a:hueOff val="-164683"/>
            <a:satOff val="-19923"/>
            <a:lumOff val="-95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('Late declaration of price (promotion, sales period)_encoded',) -0.378928921</a:t>
          </a:r>
        </a:p>
      </dsp:txBody>
      <dsp:txXfrm>
        <a:off x="1780412" y="1612180"/>
        <a:ext cx="1617389" cy="970433"/>
      </dsp:txXfrm>
    </dsp:sp>
    <dsp:sp modelId="{1206B1F6-625E-49F6-B8A3-6F810EC1E233}">
      <dsp:nvSpPr>
        <dsp:cNvPr id="0" name=""/>
        <dsp:cNvSpPr/>
      </dsp:nvSpPr>
      <dsp:spPr>
        <a:xfrm>
          <a:off x="3559540" y="1612180"/>
          <a:ext cx="1617389" cy="970433"/>
        </a:xfrm>
        <a:prstGeom prst="rect">
          <a:avLst/>
        </a:prstGeom>
        <a:solidFill>
          <a:schemeClr val="accent2">
            <a:hueOff val="-188210"/>
            <a:satOff val="-22769"/>
            <a:lumOff val="-108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45 You feel gratification shopping on your favorite e-tailer -0.360912662</a:t>
          </a:r>
        </a:p>
      </dsp:txBody>
      <dsp:txXfrm>
        <a:off x="3559540" y="1612180"/>
        <a:ext cx="1617389" cy="970433"/>
      </dsp:txXfrm>
    </dsp:sp>
    <dsp:sp modelId="{682C947B-5454-47A3-9A06-8B91C52A3198}">
      <dsp:nvSpPr>
        <dsp:cNvPr id="0" name=""/>
        <dsp:cNvSpPr/>
      </dsp:nvSpPr>
      <dsp:spPr>
        <a:xfrm>
          <a:off x="5338669" y="1612180"/>
          <a:ext cx="1617389" cy="970433"/>
        </a:xfrm>
        <a:prstGeom prst="rect">
          <a:avLst/>
        </a:prstGeom>
        <a:solidFill>
          <a:schemeClr val="accent2">
            <a:hueOff val="-211736"/>
            <a:satOff val="-25616"/>
            <a:lumOff val="-122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43 Shopping on the website gives you the sense of adventure -0.337315041</a:t>
          </a:r>
        </a:p>
      </dsp:txBody>
      <dsp:txXfrm>
        <a:off x="5338669" y="1612180"/>
        <a:ext cx="1617389" cy="970433"/>
      </dsp:txXfrm>
    </dsp:sp>
    <dsp:sp modelId="{40DF409A-A911-419D-9FCF-316CBD693140}">
      <dsp:nvSpPr>
        <dsp:cNvPr id="0" name=""/>
        <dsp:cNvSpPr/>
      </dsp:nvSpPr>
      <dsp:spPr>
        <a:xfrm>
          <a:off x="7117798" y="1612180"/>
          <a:ext cx="1617389" cy="970433"/>
        </a:xfrm>
        <a:prstGeom prst="rect">
          <a:avLst/>
        </a:prstGeom>
        <a:solidFill>
          <a:schemeClr val="accent2">
            <a:hueOff val="-235262"/>
            <a:satOff val="-28462"/>
            <a:lumOff val="-136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44 Shopping on your preferred e-tailer enhances your social status -0.248103429</a:t>
          </a:r>
        </a:p>
      </dsp:txBody>
      <dsp:txXfrm>
        <a:off x="7117798" y="1612180"/>
        <a:ext cx="1617389" cy="970433"/>
      </dsp:txXfrm>
    </dsp:sp>
    <dsp:sp modelId="{7E3BBDD5-E801-4FF5-BE24-3B8FA556E5F1}">
      <dsp:nvSpPr>
        <dsp:cNvPr id="0" name=""/>
        <dsp:cNvSpPr/>
      </dsp:nvSpPr>
      <dsp:spPr>
        <a:xfrm>
          <a:off x="8896926" y="1612180"/>
          <a:ext cx="1617389" cy="970433"/>
        </a:xfrm>
        <a:prstGeom prst="rect">
          <a:avLst/>
        </a:prstGeom>
        <a:solidFill>
          <a:schemeClr val="accent2">
            <a:hueOff val="-258788"/>
            <a:satOff val="-31308"/>
            <a:lumOff val="-149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47 Getting value for money spent -0.172500548</a:t>
          </a:r>
        </a:p>
      </dsp:txBody>
      <dsp:txXfrm>
        <a:off x="8896926" y="1612180"/>
        <a:ext cx="1617389" cy="970433"/>
      </dsp:txXfrm>
    </dsp:sp>
    <dsp:sp modelId="{76E7E408-B84D-4C92-97B8-F2F78357BFA4}">
      <dsp:nvSpPr>
        <dsp:cNvPr id="0" name=""/>
        <dsp:cNvSpPr/>
      </dsp:nvSpPr>
      <dsp:spPr>
        <a:xfrm>
          <a:off x="1283" y="2744353"/>
          <a:ext cx="1617389" cy="970433"/>
        </a:xfrm>
        <a:prstGeom prst="rect">
          <a:avLst/>
        </a:prstGeom>
        <a:solidFill>
          <a:schemeClr val="accent2">
            <a:hueOff val="-282314"/>
            <a:satOff val="-34154"/>
            <a:lumOff val="-163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"13 After first visit, how do you reach the online retail store? " -0.155469993</a:t>
          </a:r>
        </a:p>
      </dsp:txBody>
      <dsp:txXfrm>
        <a:off x="1283" y="2744353"/>
        <a:ext cx="1617389" cy="970433"/>
      </dsp:txXfrm>
    </dsp:sp>
    <dsp:sp modelId="{FC6E779C-B93B-4995-92DF-1F8DAD06C9B1}">
      <dsp:nvSpPr>
        <dsp:cNvPr id="0" name=""/>
        <dsp:cNvSpPr/>
      </dsp:nvSpPr>
      <dsp:spPr>
        <a:xfrm>
          <a:off x="1780412" y="2744353"/>
          <a:ext cx="1617389" cy="970433"/>
        </a:xfrm>
        <a:prstGeom prst="rect">
          <a:avLst/>
        </a:prstGeom>
        <a:solidFill>
          <a:schemeClr val="accent2">
            <a:hueOff val="-305841"/>
            <a:satOff val="-37000"/>
            <a:lumOff val="-176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('Longer delivery period_encoded',) -0.147702378</a:t>
          </a:r>
        </a:p>
      </dsp:txBody>
      <dsp:txXfrm>
        <a:off x="1780412" y="2744353"/>
        <a:ext cx="1617389" cy="970433"/>
      </dsp:txXfrm>
    </dsp:sp>
    <dsp:sp modelId="{FA56D791-FEC5-47A6-B996-1ADA1D32BF18}">
      <dsp:nvSpPr>
        <dsp:cNvPr id="0" name=""/>
        <dsp:cNvSpPr/>
      </dsp:nvSpPr>
      <dsp:spPr>
        <a:xfrm>
          <a:off x="3559540" y="2744353"/>
          <a:ext cx="1617389" cy="970433"/>
        </a:xfrm>
        <a:prstGeom prst="rect">
          <a:avLst/>
        </a:prstGeom>
        <a:solidFill>
          <a:schemeClr val="accent2">
            <a:hueOff val="-329367"/>
            <a:satOff val="-39846"/>
            <a:lumOff val="-190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('Frequent disruption when moving from one page to another_encoded',) -0.10060793</a:t>
          </a:r>
        </a:p>
      </dsp:txBody>
      <dsp:txXfrm>
        <a:off x="3559540" y="2744353"/>
        <a:ext cx="1617389" cy="970433"/>
      </dsp:txXfrm>
    </dsp:sp>
    <dsp:sp modelId="{CDCDC75A-25EC-422D-9E95-86E69CD952B7}">
      <dsp:nvSpPr>
        <dsp:cNvPr id="0" name=""/>
        <dsp:cNvSpPr/>
      </dsp:nvSpPr>
      <dsp:spPr>
        <a:xfrm>
          <a:off x="5338669" y="2744353"/>
          <a:ext cx="1617389" cy="970433"/>
        </a:xfrm>
        <a:prstGeom prst="rect">
          <a:avLst/>
        </a:prstGeom>
        <a:solidFill>
          <a:schemeClr val="accent2">
            <a:hueOff val="-352893"/>
            <a:satOff val="-42693"/>
            <a:lumOff val="-204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('Limited mode of payment on most products (promotion, sales period)_encoded',) -0.086712355</a:t>
          </a:r>
        </a:p>
      </dsp:txBody>
      <dsp:txXfrm>
        <a:off x="5338669" y="2744353"/>
        <a:ext cx="1617389" cy="970433"/>
      </dsp:txXfrm>
    </dsp:sp>
    <dsp:sp modelId="{A816FF2B-3A70-47D6-B349-C7F3D20185BC}">
      <dsp:nvSpPr>
        <dsp:cNvPr id="0" name=""/>
        <dsp:cNvSpPr/>
      </dsp:nvSpPr>
      <dsp:spPr>
        <a:xfrm>
          <a:off x="7117798" y="2744353"/>
          <a:ext cx="1617389" cy="970433"/>
        </a:xfrm>
        <a:prstGeom prst="rect">
          <a:avLst/>
        </a:prstGeom>
        <a:solidFill>
          <a:schemeClr val="accent2">
            <a:hueOff val="-376419"/>
            <a:satOff val="-45539"/>
            <a:lumOff val="-217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2 How old are you? 0.063243385)</a:t>
          </a:r>
        </a:p>
      </dsp:txBody>
      <dsp:txXfrm>
        <a:off x="7117798" y="2744353"/>
        <a:ext cx="1617389" cy="970433"/>
      </dsp:txXfrm>
    </dsp:sp>
    <dsp:sp modelId="{8A632496-72B0-4E90-B3F2-41CD20C3EBEF}">
      <dsp:nvSpPr>
        <dsp:cNvPr id="0" name=""/>
        <dsp:cNvSpPr/>
      </dsp:nvSpPr>
      <dsp:spPr>
        <a:xfrm>
          <a:off x="8896926" y="2744353"/>
          <a:ext cx="1617389" cy="970433"/>
        </a:xfrm>
        <a:prstGeom prst="rect">
          <a:avLst/>
        </a:prstGeom>
        <a:solidFill>
          <a:schemeClr val="accent2">
            <a:hueOff val="-399945"/>
            <a:satOff val="-48385"/>
            <a:lumOff val="-2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5. Acceptable skewness is +/- 0.65 and skewness for bell shaped curve should be 0.</a:t>
          </a:r>
        </a:p>
      </dsp:txBody>
      <dsp:txXfrm>
        <a:off x="8896926" y="2744353"/>
        <a:ext cx="1617389" cy="970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8E9C0-4A7E-4D44-B0FA-E3E6027740CF}">
      <dsp:nvSpPr>
        <dsp:cNvPr id="0" name=""/>
        <dsp:cNvSpPr/>
      </dsp:nvSpPr>
      <dsp:spPr>
        <a:xfrm>
          <a:off x="0" y="651249"/>
          <a:ext cx="10515600" cy="2737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 7. Kurtosis is greater than 3, indicating, leptokurtic curve:</a:t>
          </a:r>
        </a:p>
      </dsp:txBody>
      <dsp:txXfrm>
        <a:off x="13365" y="664614"/>
        <a:ext cx="10488870" cy="247049"/>
      </dsp:txXfrm>
    </dsp:sp>
    <dsp:sp modelId="{0700FFED-B012-41B1-8382-A101E9AB20B1}">
      <dsp:nvSpPr>
        <dsp:cNvPr id="0" name=""/>
        <dsp:cNvSpPr/>
      </dsp:nvSpPr>
      <dsp:spPr>
        <a:xfrm>
          <a:off x="0" y="959589"/>
          <a:ext cx="10515600" cy="273779"/>
        </a:xfrm>
        <a:prstGeom prst="roundRect">
          <a:avLst/>
        </a:prstGeom>
        <a:solidFill>
          <a:schemeClr val="accent5">
            <a:hueOff val="-525956"/>
            <a:satOff val="-2889"/>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12 Which channel did you follow to arrive at your favorite online store for the first time?                                                                   ,3.2529314282739654</a:t>
          </a:r>
        </a:p>
      </dsp:txBody>
      <dsp:txXfrm>
        <a:off x="13365" y="972954"/>
        <a:ext cx="10488870" cy="247049"/>
      </dsp:txXfrm>
    </dsp:sp>
    <dsp:sp modelId="{CCDFBDE1-1B74-4158-9B01-10145F5C8D17}">
      <dsp:nvSpPr>
        <dsp:cNvPr id="0" name=""/>
        <dsp:cNvSpPr/>
      </dsp:nvSpPr>
      <dsp:spPr>
        <a:xfrm>
          <a:off x="0" y="1267929"/>
          <a:ext cx="10515600" cy="273779"/>
        </a:xfrm>
        <a:prstGeom prst="roundRect">
          <a:avLst/>
        </a:prstGeom>
        <a:solidFill>
          <a:schemeClr val="accent5">
            <a:hueOff val="-1051912"/>
            <a:satOff val="-5778"/>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22 Ease of navigation in website,3.8443931551632926</a:t>
          </a:r>
        </a:p>
      </dsp:txBody>
      <dsp:txXfrm>
        <a:off x="13365" y="1281294"/>
        <a:ext cx="10488870" cy="247049"/>
      </dsp:txXfrm>
    </dsp:sp>
    <dsp:sp modelId="{4A54123A-D87E-4F03-ABED-21EFFBDEDDF9}">
      <dsp:nvSpPr>
        <dsp:cNvPr id="0" name=""/>
        <dsp:cNvSpPr/>
      </dsp:nvSpPr>
      <dsp:spPr>
        <a:xfrm>
          <a:off x="0" y="1576269"/>
          <a:ext cx="10515600" cy="273779"/>
        </a:xfrm>
        <a:prstGeom prst="roundRect">
          <a:avLst/>
        </a:prstGeom>
        <a:solidFill>
          <a:schemeClr val="accent5">
            <a:hueOff val="-1577868"/>
            <a:satOff val="-866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33 Return and replacement policy of the e-tailer is important for purchase decision,4.222720000059679</a:t>
          </a:r>
        </a:p>
      </dsp:txBody>
      <dsp:txXfrm>
        <a:off x="13365" y="1589634"/>
        <a:ext cx="10488870" cy="247049"/>
      </dsp:txXfrm>
    </dsp:sp>
    <dsp:sp modelId="{B2317F4D-80E2-403B-A346-732E334A4D4D}">
      <dsp:nvSpPr>
        <dsp:cNvPr id="0" name=""/>
        <dsp:cNvSpPr/>
      </dsp:nvSpPr>
      <dsp:spPr>
        <a:xfrm>
          <a:off x="0" y="1884609"/>
          <a:ext cx="10515600" cy="273779"/>
        </a:xfrm>
        <a:prstGeom prst="roundRect">
          <a:avLst/>
        </a:prstGeom>
        <a:solidFill>
          <a:schemeClr val="accent5">
            <a:hueOff val="-2103824"/>
            <a:satOff val="-11557"/>
            <a:lumOff val="-115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27 Empathy (readiness to assist with queries) towards the customers,4.4693748482527</a:t>
          </a:r>
        </a:p>
      </dsp:txBody>
      <dsp:txXfrm>
        <a:off x="13365" y="1897974"/>
        <a:ext cx="10488870" cy="247049"/>
      </dsp:txXfrm>
    </dsp:sp>
    <dsp:sp modelId="{E79AC943-A1AF-4261-A044-5607CEC640EC}">
      <dsp:nvSpPr>
        <dsp:cNvPr id="0" name=""/>
        <dsp:cNvSpPr/>
      </dsp:nvSpPr>
      <dsp:spPr>
        <a:xfrm>
          <a:off x="0" y="2192949"/>
          <a:ext cx="10515600" cy="273779"/>
        </a:xfrm>
        <a:prstGeom prst="roundRect">
          <a:avLst/>
        </a:prstGeom>
        <a:solidFill>
          <a:schemeClr val="accent5">
            <a:hueOff val="-2629781"/>
            <a:satOff val="-14446"/>
            <a:lumOff val="-143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18 The content on the website must be easy to read and understand,4.6256745761081905</a:t>
          </a:r>
        </a:p>
      </dsp:txBody>
      <dsp:txXfrm>
        <a:off x="13365" y="2206314"/>
        <a:ext cx="10488870" cy="247049"/>
      </dsp:txXfrm>
    </dsp:sp>
    <dsp:sp modelId="{91E190F5-C719-43C9-9ABE-D994509E6C07}">
      <dsp:nvSpPr>
        <dsp:cNvPr id="0" name=""/>
        <dsp:cNvSpPr/>
      </dsp:nvSpPr>
      <dsp:spPr>
        <a:xfrm>
          <a:off x="0" y="2501289"/>
          <a:ext cx="10515600" cy="273779"/>
        </a:xfrm>
        <a:prstGeom prst="roundRect">
          <a:avLst/>
        </a:prstGeom>
        <a:solidFill>
          <a:schemeClr val="accent5">
            <a:hueOff val="-3155737"/>
            <a:satOff val="-17335"/>
            <a:lumOff val="-172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36 User derive satisfaction while shopping on a good quality website or application,5.033307415153846</a:t>
          </a:r>
        </a:p>
      </dsp:txBody>
      <dsp:txXfrm>
        <a:off x="13365" y="2514654"/>
        <a:ext cx="10488870" cy="247049"/>
      </dsp:txXfrm>
    </dsp:sp>
    <dsp:sp modelId="{C29E3305-0E54-4367-89F1-384624CE636F}">
      <dsp:nvSpPr>
        <dsp:cNvPr id="0" name=""/>
        <dsp:cNvSpPr/>
      </dsp:nvSpPr>
      <dsp:spPr>
        <a:xfrm>
          <a:off x="0" y="2809629"/>
          <a:ext cx="10515600" cy="273779"/>
        </a:xfrm>
        <a:prstGeom prst="roundRect">
          <a:avLst/>
        </a:prstGeom>
        <a:solidFill>
          <a:schemeClr val="accent5">
            <a:hueOff val="-3681693"/>
            <a:satOff val="-20225"/>
            <a:lumOff val="-201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29 Responsiveness, availability of several communication channels (email, online rep, twitter, phone etc.),5.114675110709765</a:t>
          </a:r>
        </a:p>
      </dsp:txBody>
      <dsp:txXfrm>
        <a:off x="13365" y="2822994"/>
        <a:ext cx="10488870" cy="247049"/>
      </dsp:txXfrm>
    </dsp:sp>
    <dsp:sp modelId="{C12D0DED-2679-4FED-A64E-2A1EC88E9301}">
      <dsp:nvSpPr>
        <dsp:cNvPr id="0" name=""/>
        <dsp:cNvSpPr/>
      </dsp:nvSpPr>
      <dsp:spPr>
        <a:xfrm>
          <a:off x="0" y="3117968"/>
          <a:ext cx="10515600" cy="273779"/>
        </a:xfrm>
        <a:prstGeom prst="roundRect">
          <a:avLst/>
        </a:prstGeom>
        <a:solidFill>
          <a:schemeClr val="accent5">
            <a:hueOff val="-4207649"/>
            <a:satOff val="-23114"/>
            <a:lumOff val="-230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"11 What browser do you run on your device to access the website?                                                           ,7.907645072451054"</a:t>
          </a:r>
        </a:p>
      </dsp:txBody>
      <dsp:txXfrm>
        <a:off x="13365" y="3131333"/>
        <a:ext cx="10488870" cy="247049"/>
      </dsp:txXfrm>
    </dsp:sp>
    <dsp:sp modelId="{0D0B5DA6-819C-474F-827E-9E481F8F64E7}">
      <dsp:nvSpPr>
        <dsp:cNvPr id="0" name=""/>
        <dsp:cNvSpPr/>
      </dsp:nvSpPr>
      <dsp:spPr>
        <a:xfrm>
          <a:off x="0" y="3426309"/>
          <a:ext cx="10515600" cy="273779"/>
        </a:xfrm>
        <a:prstGeom prst="roundRect">
          <a:avLst/>
        </a:prstGeom>
        <a:solidFill>
          <a:schemeClr val="accent5">
            <a:hueOff val="-4733605"/>
            <a:satOff val="-26003"/>
            <a:lumOff val="-258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 8. Kurtosis for bell shaped curve should be 3</a:t>
          </a:r>
        </a:p>
      </dsp:txBody>
      <dsp:txXfrm>
        <a:off x="13365" y="3439674"/>
        <a:ext cx="10488870" cy="2470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7F742-19DE-44CE-AD02-A59936A6A59E}">
      <dsp:nvSpPr>
        <dsp:cNvPr id="0" name=""/>
        <dsp:cNvSpPr/>
      </dsp:nvSpPr>
      <dsp:spPr>
        <a:xfrm>
          <a:off x="0" y="109232"/>
          <a:ext cx="10515600" cy="136034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1. Skewness is 0 and within +/- 0.65 for:</a:t>
          </a:r>
        </a:p>
      </dsp:txBody>
      <dsp:txXfrm>
        <a:off x="66407" y="175639"/>
        <a:ext cx="10382786" cy="1227530"/>
      </dsp:txXfrm>
    </dsp:sp>
    <dsp:sp modelId="{65A646E7-1526-4034-AB09-0BFBA8C32367}">
      <dsp:nvSpPr>
        <dsp:cNvPr id="0" name=""/>
        <dsp:cNvSpPr/>
      </dsp:nvSpPr>
      <dsp:spPr>
        <a:xfrm>
          <a:off x="0" y="1495496"/>
          <a:ext cx="10515600" cy="1360344"/>
        </a:xfrm>
        <a:prstGeom prst="roundRect">
          <a:avLst/>
        </a:prstGeom>
        <a:solidFill>
          <a:schemeClr val="accent2">
            <a:hueOff val="-199973"/>
            <a:satOff val="-24193"/>
            <a:lumOff val="-1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31 Enjoyment is derived from shopping online    -0.565041473</a:t>
          </a:r>
          <a:br>
            <a:rPr lang="en-US" sz="900" kern="1200"/>
          </a:br>
          <a:br>
            <a:rPr lang="en-US" sz="900" kern="1200"/>
          </a:br>
          <a:r>
            <a:rPr lang="en-US" sz="900" kern="1200"/>
            <a:t>35 Displaying quality Information on the website improves satisfaction of customers    -0.555680997</a:t>
          </a:r>
          <a:br>
            <a:rPr lang="en-US" sz="900" kern="1200"/>
          </a:br>
          <a:br>
            <a:rPr lang="en-US" sz="900" kern="1200"/>
          </a:br>
          <a:r>
            <a:rPr lang="en-US" sz="900" kern="1200"/>
            <a:t>5 Since How Long You are Shopping Online ?    -0.554705402</a:t>
          </a:r>
          <a:br>
            <a:rPr lang="en-US" sz="900" kern="1200"/>
          </a:br>
          <a:br>
            <a:rPr lang="en-US" sz="900" kern="1200"/>
          </a:br>
          <a:r>
            <a:rPr lang="en-US" sz="900" kern="1200"/>
            <a:t>39 Offering a wide variety of listed product in several category    -0.551862601</a:t>
          </a:r>
          <a:br>
            <a:rPr lang="en-US" sz="900" kern="1200"/>
          </a:br>
          <a:br>
            <a:rPr lang="en-US" sz="900" kern="1200"/>
          </a:br>
          <a:r>
            <a:rPr lang="en-US" sz="900" kern="1200"/>
            <a:t>46 Shopping on the website helps you fulfill certain roles    -0.495053221</a:t>
          </a:r>
          <a:br>
            <a:rPr lang="en-US" sz="900" kern="1200"/>
          </a:br>
          <a:endParaRPr lang="en-US" sz="900" kern="1200"/>
        </a:p>
      </dsp:txBody>
      <dsp:txXfrm>
        <a:off x="66407" y="1561903"/>
        <a:ext cx="10382786" cy="1227530"/>
      </dsp:txXfrm>
    </dsp:sp>
    <dsp:sp modelId="{D1AC50F1-5B28-4E2B-8952-6127EBF490E0}">
      <dsp:nvSpPr>
        <dsp:cNvPr id="0" name=""/>
        <dsp:cNvSpPr/>
      </dsp:nvSpPr>
      <dsp:spPr>
        <a:xfrm>
          <a:off x="0" y="2881761"/>
          <a:ext cx="10515600" cy="1360344"/>
        </a:xfrm>
        <a:prstGeom prst="roundRect">
          <a:avLst/>
        </a:prstGeom>
        <a:solidFill>
          <a:schemeClr val="accent2">
            <a:hueOff val="-399945"/>
            <a:satOff val="-48385"/>
            <a:lumOff val="-2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Please find jupyter notebook for complete list</a:t>
          </a:r>
        </a:p>
      </dsp:txBody>
      <dsp:txXfrm>
        <a:off x="66407" y="2948168"/>
        <a:ext cx="10382786" cy="12275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6672D-0788-41F7-A04A-BEF0920988BA}">
      <dsp:nvSpPr>
        <dsp:cNvPr id="0" name=""/>
        <dsp:cNvSpPr/>
      </dsp:nvSpPr>
      <dsp:spPr>
        <a:xfrm>
          <a:off x="212335" y="1507711"/>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B997A6-E102-46CA-A5BB-913211A317FB}">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CC71C-F2FD-40CD-AE8C-984620EA2B58}">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3. Right skewness is observed in:</a:t>
          </a:r>
        </a:p>
      </dsp:txBody>
      <dsp:txXfrm>
        <a:off x="1834517" y="1507711"/>
        <a:ext cx="3148942" cy="1335915"/>
      </dsp:txXfrm>
    </dsp:sp>
    <dsp:sp modelId="{23FEAEDA-F359-4191-AAE7-1668214FD8AB}">
      <dsp:nvSpPr>
        <dsp:cNvPr id="0" name=""/>
        <dsp:cNvSpPr/>
      </dsp:nvSpPr>
      <dsp:spPr>
        <a:xfrm>
          <a:off x="5532139" y="1507711"/>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080839-1278-4789-A562-298DC08AC34D}">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53173C-1877-4579-9BEA-14875DA571B5}">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('Website is as efficient as before_encoded',),0.6620844676504234</a:t>
          </a:r>
          <a:br>
            <a:rPr lang="en-US" sz="1100" kern="1200"/>
          </a:br>
          <a:br>
            <a:rPr lang="en-US" sz="1100" kern="1200"/>
          </a:br>
          <a:r>
            <a:rPr lang="en-US" sz="1100" kern="1200"/>
            <a:t>    ('Privacy of customersâ€™ information_encoded',),0.716860217635449</a:t>
          </a:r>
          <a:br>
            <a:rPr lang="en-US" sz="1100" kern="1200"/>
          </a:br>
          <a:br>
            <a:rPr lang="en-US" sz="1100" kern="1200"/>
          </a:br>
          <a:r>
            <a:rPr lang="en-US" sz="1100" kern="1200"/>
            <a:t>    "17 Why did you abandon the â€œBagâ€, â€œShopping Cartâ€?                                                                ,0.7500365819834305"</a:t>
          </a:r>
          <a:br>
            <a:rPr lang="en-US" sz="1100" kern="1200"/>
          </a:br>
          <a:br>
            <a:rPr lang="en-US" sz="1100" kern="1200"/>
          </a:br>
          <a:r>
            <a:rPr lang="en-US" sz="1100" kern="1200"/>
            <a:t>    ('Availability of several payment options_encoded',),0.7816325195033343</a:t>
          </a:r>
          <a:br>
            <a:rPr lang="en-US" sz="1100" kern="1200"/>
          </a:br>
          <a:br>
            <a:rPr lang="en-US" sz="1100" kern="1200"/>
          </a:br>
          <a:r>
            <a:rPr lang="en-US" sz="1100" kern="1200"/>
            <a:t>    ('Visual appealing web-page layout_encoded',),0.8130154727957809</a:t>
          </a:r>
          <a:br>
            <a:rPr lang="en-US" sz="1100" kern="1200"/>
          </a:br>
          <a:br>
            <a:rPr lang="en-US" sz="1100" kern="1200"/>
          </a:br>
          <a:r>
            <a:rPr lang="en-US" sz="1100" kern="1200"/>
            <a:t>    ('Complete, relevant description information of products_encoded',),0.9640996524210493</a:t>
          </a:r>
          <a:br>
            <a:rPr lang="en-US" sz="1100" kern="1200"/>
          </a:br>
          <a:br>
            <a:rPr lang="en-US" sz="1100" kern="1200"/>
          </a:br>
          <a:r>
            <a:rPr lang="en-US" sz="1100" kern="1200"/>
            <a:t>    ('Speedy order delivery _encoded',),1.0612425194318167</a:t>
          </a:r>
          <a:br>
            <a:rPr lang="en-US" sz="1100" kern="1200"/>
          </a:br>
          <a:endParaRPr lang="en-US" sz="1100" kern="1200"/>
        </a:p>
      </dsp:txBody>
      <dsp:txXfrm>
        <a:off x="7154322" y="1507711"/>
        <a:ext cx="3148942" cy="13359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21F136-654F-445E-92A2-F322393E985F}">
      <dsp:nvSpPr>
        <dsp:cNvPr id="0" name=""/>
        <dsp:cNvSpPr/>
      </dsp:nvSpPr>
      <dsp:spPr>
        <a:xfrm>
          <a:off x="0" y="93518"/>
          <a:ext cx="10515600" cy="13689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Left skewness is observed in:</a:t>
          </a:r>
        </a:p>
      </dsp:txBody>
      <dsp:txXfrm>
        <a:off x="66824" y="160342"/>
        <a:ext cx="10381952" cy="1235252"/>
      </dsp:txXfrm>
    </dsp:sp>
    <dsp:sp modelId="{5332D204-5959-4C70-8B44-CD5AF239CD14}">
      <dsp:nvSpPr>
        <dsp:cNvPr id="0" name=""/>
        <dsp:cNvSpPr/>
      </dsp:nvSpPr>
      <dsp:spPr>
        <a:xfrm>
          <a:off x="0" y="1491219"/>
          <a:ext cx="10515600" cy="1368900"/>
        </a:xfrm>
        <a:prstGeom prst="roundRect">
          <a:avLst/>
        </a:prstGeom>
        <a:solidFill>
          <a:schemeClr val="accent2">
            <a:hueOff val="-199973"/>
            <a:satOff val="-24193"/>
            <a:lumOff val="-1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27 Empathy (readiness to assist with queries) towards the customers,-2.294982203968875</a:t>
          </a:r>
          <a:br>
            <a:rPr lang="en-US" sz="1000" kern="1200"/>
          </a:br>
          <a:br>
            <a:rPr lang="en-US" sz="1000" kern="1200"/>
          </a:br>
          <a:r>
            <a:rPr lang="en-US" sz="1000" kern="1200"/>
            <a:t>    33 Return and replacement policy of the e-tailer is important for purchase decision,-2.243625169670031</a:t>
          </a:r>
          <a:br>
            <a:rPr lang="en-US" sz="1000" kern="1200"/>
          </a:br>
          <a:br>
            <a:rPr lang="en-US" sz="1000" kern="1200"/>
          </a:br>
          <a:r>
            <a:rPr lang="en-US" sz="1000" kern="1200"/>
            <a:t>    18 The content on the website must be easy to read and understand,-2.234126924867476</a:t>
          </a:r>
          <a:br>
            <a:rPr lang="en-US" sz="1000" kern="1200"/>
          </a:br>
          <a:br>
            <a:rPr lang="en-US" sz="1000" kern="1200"/>
          </a:br>
          <a:r>
            <a:rPr lang="en-US" sz="1000" kern="1200"/>
            <a:t>    29 Responsiveness, availability of several communication channels (email, online rep, twitter, phone etc.),-2.1040158255285784</a:t>
          </a:r>
          <a:br>
            <a:rPr lang="en-US" sz="1000" kern="1200"/>
          </a:br>
          <a:br>
            <a:rPr lang="en-US" sz="1000" kern="1200"/>
          </a:br>
          <a:r>
            <a:rPr lang="en-US" sz="1000" kern="1200"/>
            <a:t>    22 Ease of navigation in website,-2.0525598748458185</a:t>
          </a:r>
        </a:p>
      </dsp:txBody>
      <dsp:txXfrm>
        <a:off x="66824" y="1558043"/>
        <a:ext cx="10381952" cy="1235252"/>
      </dsp:txXfrm>
    </dsp:sp>
    <dsp:sp modelId="{9D05B44E-56B2-4AF8-BB93-1C5F67E653B4}">
      <dsp:nvSpPr>
        <dsp:cNvPr id="0" name=""/>
        <dsp:cNvSpPr/>
      </dsp:nvSpPr>
      <dsp:spPr>
        <a:xfrm>
          <a:off x="0" y="2888919"/>
          <a:ext cx="10515600" cy="1368900"/>
        </a:xfrm>
        <a:prstGeom prst="roundRect">
          <a:avLst/>
        </a:prstGeom>
        <a:solidFill>
          <a:schemeClr val="accent2">
            <a:hueOff val="-399945"/>
            <a:satOff val="-48385"/>
            <a:lumOff val="-2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Please refer jupyter notebook for complete list.</a:t>
          </a:r>
        </a:p>
      </dsp:txBody>
      <dsp:txXfrm>
        <a:off x="66824" y="2955743"/>
        <a:ext cx="10381952" cy="123525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4/19/2022</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5960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4/19/2022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69019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4/19/2022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4657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4/19/2022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22764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4/19/2022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75956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4/19/2022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46975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4/19/2022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44532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4/19/2022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04728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4/19/2022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791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4/19/2022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38393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4/19/2022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86192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4/19/2022</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07991722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696" r:id="rId6"/>
    <p:sldLayoutId id="2147483701" r:id="rId7"/>
    <p:sldLayoutId id="2147483697" r:id="rId8"/>
    <p:sldLayoutId id="2147483698" r:id="rId9"/>
    <p:sldLayoutId id="2147483699" r:id="rId10"/>
    <p:sldLayoutId id="214748370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1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5"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1" name="Freeform: Shape 20">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6" name="Freeform: Shape 21">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p:cNvSpPr>
            <a:spLocks noGrp="1"/>
          </p:cNvSpPr>
          <p:nvPr>
            <p:ph type="ctrTitle"/>
          </p:nvPr>
        </p:nvSpPr>
        <p:spPr>
          <a:xfrm>
            <a:off x="996275" y="163350"/>
            <a:ext cx="5996619" cy="2065889"/>
          </a:xfrm>
        </p:spPr>
        <p:txBody>
          <a:bodyPr anchor="ctr">
            <a:normAutofit/>
          </a:bodyPr>
          <a:lstStyle/>
          <a:p>
            <a:pPr algn="l"/>
            <a:r>
              <a:rPr lang="en-US" sz="5400">
                <a:latin typeface="Aharoni"/>
                <a:cs typeface="Angsana New"/>
              </a:rPr>
              <a:t>Customer Retention Project</a:t>
            </a:r>
            <a:endParaRPr lang="en-US" sz="5400"/>
          </a:p>
        </p:txBody>
      </p:sp>
      <p:sp>
        <p:nvSpPr>
          <p:cNvPr id="3" name="Subtitle 2"/>
          <p:cNvSpPr>
            <a:spLocks noGrp="1"/>
          </p:cNvSpPr>
          <p:nvPr>
            <p:ph type="subTitle" idx="1"/>
          </p:nvPr>
        </p:nvSpPr>
        <p:spPr>
          <a:xfrm>
            <a:off x="7185429" y="149448"/>
            <a:ext cx="3997745" cy="2068378"/>
          </a:xfrm>
        </p:spPr>
        <p:txBody>
          <a:bodyPr anchor="ctr">
            <a:normAutofit/>
          </a:bodyPr>
          <a:lstStyle/>
          <a:p>
            <a:pPr algn="l"/>
            <a:r>
              <a:rPr lang="en-US" sz="2200"/>
              <a:t>Exploratory Data Analysis</a:t>
            </a:r>
          </a:p>
        </p:txBody>
      </p:sp>
      <p:grpSp>
        <p:nvGrpSpPr>
          <p:cNvPr id="30"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31" name="Straight Connector 30">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Picture 3">
            <a:extLst>
              <a:ext uri="{FF2B5EF4-FFF2-40B4-BE49-F238E27FC236}">
                <a16:creationId xmlns:a16="http://schemas.microsoft.com/office/drawing/2014/main" id="{B6C94A2B-B0BB-B6B3-CC0B-D643E047F32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37516" b="37500"/>
          <a:stretch/>
        </p:blipFill>
        <p:spPr>
          <a:xfrm>
            <a:off x="2612720" y="2385716"/>
            <a:ext cx="6966560" cy="3919694"/>
          </a:xfrm>
          <a:prstGeom prst="rect">
            <a:avLst/>
          </a:prstGeom>
        </p:spPr>
      </p:pic>
      <p:grpSp>
        <p:nvGrpSpPr>
          <p:cNvPr id="34"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5" name="Freeform: Shape 34">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6"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8" name="Freeform: Shape 37">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7" name="Freeform: Shape 36">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Isolated cat paw and tail">
            <a:extLst>
              <a:ext uri="{FF2B5EF4-FFF2-40B4-BE49-F238E27FC236}">
                <a16:creationId xmlns:a16="http://schemas.microsoft.com/office/drawing/2014/main" id="{376B3DBE-D864-7813-A42B-F4826A7A9DD7}"/>
              </a:ext>
            </a:extLst>
          </p:cNvPr>
          <p:cNvPicPr>
            <a:picLocks noChangeAspect="1"/>
          </p:cNvPicPr>
          <p:nvPr/>
        </p:nvPicPr>
        <p:blipFill rotWithShape="1">
          <a:blip r:embed="rId2">
            <a:alphaModFix amt="60000"/>
          </a:blip>
          <a:srcRect t="8044" r="6" b="687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AC4A60C4-7A86-8AEF-EB4B-78F0CFE51D33}"/>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Data Pre-Processing (contd...)</a:t>
            </a:r>
          </a:p>
        </p:txBody>
      </p:sp>
      <p:grpSp>
        <p:nvGrpSpPr>
          <p:cNvPr id="2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1373C93B-0636-278E-B712-6EDA23CBD03A}"/>
              </a:ext>
            </a:extLst>
          </p:cNvPr>
          <p:cNvSpPr>
            <a:spLocks noGrp="1"/>
          </p:cNvSpPr>
          <p:nvPr>
            <p:ph idx="1"/>
          </p:nvPr>
        </p:nvSpPr>
        <p:spPr>
          <a:xfrm>
            <a:off x="6195372" y="726538"/>
            <a:ext cx="4977905" cy="5017076"/>
          </a:xfrm>
        </p:spPr>
        <p:txBody>
          <a:bodyPr vert="horz" lIns="91440" tIns="45720" rIns="91440" bIns="45720" rtlCol="0" anchor="ctr">
            <a:normAutofit/>
          </a:bodyPr>
          <a:lstStyle/>
          <a:p>
            <a:r>
              <a:rPr lang="en-US" sz="1800">
                <a:solidFill>
                  <a:srgbClr val="FFFFFF"/>
                </a:solidFill>
                <a:cs typeface="Arial"/>
              </a:rPr>
              <a:t>In the present case, we require to apply 3 steps: </a:t>
            </a:r>
          </a:p>
          <a:p>
            <a:pPr lvl="1"/>
            <a:r>
              <a:rPr lang="en-US" sz="1800">
                <a:solidFill>
                  <a:srgbClr val="FFFFFF"/>
                </a:solidFill>
                <a:cs typeface="Arial"/>
              </a:rPr>
              <a:t>As discussed in preliminary analysis, there are no missing values and hence we do not need to impute.</a:t>
            </a:r>
          </a:p>
          <a:p>
            <a:pPr lvl="1"/>
            <a:r>
              <a:rPr lang="en-US" sz="1800">
                <a:solidFill>
                  <a:srgbClr val="FFFFFF"/>
                </a:solidFill>
                <a:cs typeface="Arial"/>
              </a:rPr>
              <a:t>Also,  bining will be performed during visulization so we do not require it as a separate procedure.</a:t>
            </a:r>
          </a:p>
          <a:p>
            <a:pPr lvl="1"/>
            <a:r>
              <a:rPr lang="en-US" sz="1800">
                <a:solidFill>
                  <a:srgbClr val="FFFFFF"/>
                </a:solidFill>
                <a:cs typeface="Arial"/>
              </a:rPr>
              <a:t>Step 1: Data Formatting</a:t>
            </a:r>
          </a:p>
          <a:p>
            <a:pPr lvl="1"/>
            <a:r>
              <a:rPr lang="en-US" sz="1800">
                <a:solidFill>
                  <a:srgbClr val="FFFFFF"/>
                </a:solidFill>
                <a:cs typeface="Arial"/>
              </a:rPr>
              <a:t>Step 2: Turning categorical values to numeric values.</a:t>
            </a:r>
          </a:p>
          <a:p>
            <a:pPr lvl="1"/>
            <a:r>
              <a:rPr lang="en-US" sz="1800">
                <a:solidFill>
                  <a:srgbClr val="FFFFFF"/>
                </a:solidFill>
                <a:ea typeface="+mn-lt"/>
                <a:cs typeface="+mn-lt"/>
              </a:rPr>
              <a:t>Step 3: Data Normalization (Scaling/Centering)</a:t>
            </a:r>
            <a:endParaRPr lang="en-US" sz="1800">
              <a:solidFill>
                <a:srgbClr val="FFFFFF"/>
              </a:solidFill>
              <a:cs typeface="Arial"/>
            </a:endParaRPr>
          </a:p>
        </p:txBody>
      </p:sp>
    </p:spTree>
    <p:extLst>
      <p:ext uri="{BB962C8B-B14F-4D97-AF65-F5344CB8AC3E}">
        <p14:creationId xmlns:p14="http://schemas.microsoft.com/office/powerpoint/2010/main" val="2107940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D8D6-310E-B24A-935B-EC8CC42040BA}"/>
              </a:ext>
            </a:extLst>
          </p:cNvPr>
          <p:cNvSpPr>
            <a:spLocks noGrp="1"/>
          </p:cNvSpPr>
          <p:nvPr>
            <p:ph type="title"/>
          </p:nvPr>
        </p:nvSpPr>
        <p:spPr/>
        <p:txBody>
          <a:bodyPr/>
          <a:lstStyle/>
          <a:p>
            <a:r>
              <a:rPr lang="en-US" dirty="0"/>
              <a:t>Steps: 1 And 2</a:t>
            </a:r>
          </a:p>
        </p:txBody>
      </p:sp>
      <p:sp>
        <p:nvSpPr>
          <p:cNvPr id="3" name="Content Placeholder 2">
            <a:extLst>
              <a:ext uri="{FF2B5EF4-FFF2-40B4-BE49-F238E27FC236}">
                <a16:creationId xmlns:a16="http://schemas.microsoft.com/office/drawing/2014/main" id="{5DCFCEE2-7506-1F46-C305-BDCD7C1F5DB3}"/>
              </a:ext>
            </a:extLst>
          </p:cNvPr>
          <p:cNvSpPr>
            <a:spLocks noGrp="1"/>
          </p:cNvSpPr>
          <p:nvPr>
            <p:ph idx="1"/>
          </p:nvPr>
        </p:nvSpPr>
        <p:spPr/>
        <p:txBody>
          <a:bodyPr vert="horz" lIns="91440" tIns="45720" rIns="91440" bIns="45720" rtlCol="0" anchor="t">
            <a:normAutofit fontScale="70000" lnSpcReduction="20000"/>
          </a:bodyPr>
          <a:lstStyle/>
          <a:p>
            <a:r>
              <a:rPr lang="en-US" dirty="0">
                <a:cs typeface="Arial"/>
              </a:rPr>
              <a:t>Data are usually collected from different places and stored in different formats.</a:t>
            </a:r>
          </a:p>
          <a:p>
            <a:r>
              <a:rPr lang="en-US" dirty="0">
                <a:cs typeface="Arial"/>
              </a:rPr>
              <a:t>Bringing data into common standard of expression allows users to make meaningful comparisons.</a:t>
            </a:r>
          </a:p>
          <a:p>
            <a:r>
              <a:rPr lang="en-US" dirty="0">
                <a:cs typeface="Arial"/>
              </a:rPr>
              <a:t>Non formatted data is:</a:t>
            </a:r>
          </a:p>
          <a:p>
            <a:pPr lvl="1"/>
            <a:r>
              <a:rPr lang="en-US" dirty="0">
                <a:cs typeface="Arial"/>
              </a:rPr>
              <a:t>Confusing</a:t>
            </a:r>
          </a:p>
          <a:p>
            <a:pPr lvl="1"/>
            <a:r>
              <a:rPr lang="en-US" dirty="0">
                <a:cs typeface="Arial"/>
              </a:rPr>
              <a:t>Hard to aggregate</a:t>
            </a:r>
          </a:p>
          <a:p>
            <a:pPr lvl="1"/>
            <a:r>
              <a:rPr lang="en-US" dirty="0">
                <a:cs typeface="Arial"/>
              </a:rPr>
              <a:t>Hard to compare</a:t>
            </a:r>
          </a:p>
          <a:p>
            <a:pPr lvl="1"/>
            <a:r>
              <a:rPr lang="en-US" dirty="0">
                <a:cs typeface="Arial"/>
              </a:rPr>
              <a:t>For example, in column city, New York is stored as NY and </a:t>
            </a:r>
            <a:r>
              <a:rPr lang="en-US" dirty="0" err="1">
                <a:cs typeface="Arial"/>
              </a:rPr>
              <a:t>ny</a:t>
            </a:r>
          </a:p>
          <a:p>
            <a:r>
              <a:rPr lang="en-US" dirty="0">
                <a:cs typeface="Arial"/>
              </a:rPr>
              <a:t>Formatted data is:</a:t>
            </a:r>
          </a:p>
          <a:p>
            <a:pPr lvl="1"/>
            <a:r>
              <a:rPr lang="en-US" dirty="0">
                <a:cs typeface="Arial"/>
              </a:rPr>
              <a:t>More clear</a:t>
            </a:r>
          </a:p>
          <a:p>
            <a:pPr lvl="1"/>
            <a:r>
              <a:rPr lang="en-US" dirty="0">
                <a:cs typeface="Arial"/>
              </a:rPr>
              <a:t>Easy to aggregate</a:t>
            </a:r>
          </a:p>
          <a:p>
            <a:pPr lvl="1"/>
            <a:r>
              <a:rPr lang="en-US" dirty="0">
                <a:cs typeface="Arial"/>
              </a:rPr>
              <a:t>Easy to compare</a:t>
            </a:r>
          </a:p>
          <a:p>
            <a:pPr lvl="1"/>
            <a:r>
              <a:rPr lang="en-US" dirty="0">
                <a:cs typeface="Arial"/>
              </a:rPr>
              <a:t>For example, overwriting NY and </a:t>
            </a:r>
            <a:r>
              <a:rPr lang="en-US" dirty="0" err="1">
                <a:cs typeface="Arial"/>
              </a:rPr>
              <a:t>ny</a:t>
            </a:r>
            <a:r>
              <a:rPr lang="en-US" dirty="0">
                <a:cs typeface="Arial"/>
              </a:rPr>
              <a:t> as </a:t>
            </a:r>
            <a:r>
              <a:rPr lang="en-US" dirty="0" err="1">
                <a:cs typeface="Arial"/>
              </a:rPr>
              <a:t>NewYork</a:t>
            </a:r>
            <a:r>
              <a:rPr lang="en-US" dirty="0">
                <a:cs typeface="Arial"/>
              </a:rPr>
              <a:t>.</a:t>
            </a:r>
          </a:p>
        </p:txBody>
      </p:sp>
    </p:spTree>
    <p:extLst>
      <p:ext uri="{BB962C8B-B14F-4D97-AF65-F5344CB8AC3E}">
        <p14:creationId xmlns:p14="http://schemas.microsoft.com/office/powerpoint/2010/main" val="2059870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841B6-0D87-B8F8-0FAC-B6DAF2A64BA9}"/>
              </a:ext>
            </a:extLst>
          </p:cNvPr>
          <p:cNvSpPr>
            <a:spLocks noGrp="1"/>
          </p:cNvSpPr>
          <p:nvPr>
            <p:ph type="title"/>
          </p:nvPr>
        </p:nvSpPr>
        <p:spPr/>
        <p:txBody>
          <a:bodyPr/>
          <a:lstStyle/>
          <a:p>
            <a:r>
              <a:rPr lang="en-US" dirty="0"/>
              <a:t>Steps1 and 2 (contd...)</a:t>
            </a:r>
          </a:p>
        </p:txBody>
      </p:sp>
      <p:sp>
        <p:nvSpPr>
          <p:cNvPr id="3" name="Content Placeholder 2">
            <a:extLst>
              <a:ext uri="{FF2B5EF4-FFF2-40B4-BE49-F238E27FC236}">
                <a16:creationId xmlns:a16="http://schemas.microsoft.com/office/drawing/2014/main" id="{EF88F24C-50D8-B1B9-8082-97372777E645}"/>
              </a:ext>
            </a:extLst>
          </p:cNvPr>
          <p:cNvSpPr>
            <a:spLocks noGrp="1"/>
          </p:cNvSpPr>
          <p:nvPr>
            <p:ph idx="1"/>
          </p:nvPr>
        </p:nvSpPr>
        <p:spPr/>
        <p:txBody>
          <a:bodyPr vert="horz" lIns="91440" tIns="45720" rIns="91440" bIns="45720" rtlCol="0" anchor="t">
            <a:normAutofit/>
          </a:bodyPr>
          <a:lstStyle/>
          <a:p>
            <a:r>
              <a:rPr lang="en-US" dirty="0">
                <a:cs typeface="Arial"/>
              </a:rPr>
              <a:t>It also means to convert units of columns to preferred units, example, mpg to l/100km.</a:t>
            </a:r>
          </a:p>
          <a:p>
            <a:r>
              <a:rPr lang="en-US" dirty="0">
                <a:cs typeface="Arial"/>
              </a:rPr>
              <a:t>Third important step is renaming columns.</a:t>
            </a:r>
          </a:p>
          <a:p>
            <a:r>
              <a:rPr lang="en-US" dirty="0">
                <a:cs typeface="Arial"/>
              </a:rPr>
              <a:t>Fourth step is to check and convert data types.</a:t>
            </a:r>
          </a:p>
          <a:p>
            <a:r>
              <a:rPr lang="en-US" dirty="0">
                <a:cs typeface="Arial"/>
              </a:rPr>
              <a:t>Fifth step involves turning categorical values into numeric variables.</a:t>
            </a:r>
          </a:p>
          <a:p>
            <a:pPr lvl="1"/>
            <a:r>
              <a:rPr lang="en-US" dirty="0">
                <a:cs typeface="Arial"/>
              </a:rPr>
              <a:t>Because most statistical models cannot take in the objects/strings as input.</a:t>
            </a:r>
          </a:p>
          <a:p>
            <a:pPr lvl="1"/>
            <a:endParaRPr lang="en-US" dirty="0">
              <a:cs typeface="Arial"/>
            </a:endParaRPr>
          </a:p>
          <a:p>
            <a:pPr lvl="1"/>
            <a:endParaRPr lang="en-US" dirty="0">
              <a:cs typeface="Arial"/>
            </a:endParaRPr>
          </a:p>
          <a:p>
            <a:endParaRPr lang="en-US" dirty="0">
              <a:cs typeface="Arial"/>
            </a:endParaRPr>
          </a:p>
        </p:txBody>
      </p:sp>
    </p:spTree>
    <p:extLst>
      <p:ext uri="{BB962C8B-B14F-4D97-AF65-F5344CB8AC3E}">
        <p14:creationId xmlns:p14="http://schemas.microsoft.com/office/powerpoint/2010/main" val="3955194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CB8D-271A-ECED-C1CF-05DE284B28BC}"/>
              </a:ext>
            </a:extLst>
          </p:cNvPr>
          <p:cNvSpPr>
            <a:spLocks noGrp="1"/>
          </p:cNvSpPr>
          <p:nvPr>
            <p:ph type="title"/>
          </p:nvPr>
        </p:nvSpPr>
        <p:spPr/>
        <p:txBody>
          <a:bodyPr/>
          <a:lstStyle/>
          <a:p>
            <a:r>
              <a:rPr lang="en-US" dirty="0"/>
              <a:t>Practical Application Of Steps 1 And 2</a:t>
            </a:r>
          </a:p>
        </p:txBody>
      </p:sp>
      <p:pic>
        <p:nvPicPr>
          <p:cNvPr id="4" name="Picture 4" descr="Graphical user interface, text, application, email&#10;&#10;Description automatically generated">
            <a:extLst>
              <a:ext uri="{FF2B5EF4-FFF2-40B4-BE49-F238E27FC236}">
                <a16:creationId xmlns:a16="http://schemas.microsoft.com/office/drawing/2014/main" id="{F5D7D619-0C5B-0B99-42B0-23C77392235A}"/>
              </a:ext>
            </a:extLst>
          </p:cNvPr>
          <p:cNvPicPr>
            <a:picLocks noGrp="1" noChangeAspect="1"/>
          </p:cNvPicPr>
          <p:nvPr>
            <p:ph idx="1"/>
          </p:nvPr>
        </p:nvPicPr>
        <p:blipFill>
          <a:blip r:embed="rId2"/>
          <a:stretch>
            <a:fillRect/>
          </a:stretch>
        </p:blipFill>
        <p:spPr>
          <a:xfrm>
            <a:off x="836456" y="2080330"/>
            <a:ext cx="3476626" cy="1695450"/>
          </a:xfrm>
        </p:spPr>
      </p:pic>
      <p:pic>
        <p:nvPicPr>
          <p:cNvPr id="5" name="Picture 5" descr="Table&#10;&#10;Description automatically generated">
            <a:extLst>
              <a:ext uri="{FF2B5EF4-FFF2-40B4-BE49-F238E27FC236}">
                <a16:creationId xmlns:a16="http://schemas.microsoft.com/office/drawing/2014/main" id="{FEB71510-E67F-6878-CC35-52CDEFACABB6}"/>
              </a:ext>
            </a:extLst>
          </p:cNvPr>
          <p:cNvPicPr>
            <a:picLocks noChangeAspect="1"/>
          </p:cNvPicPr>
          <p:nvPr/>
        </p:nvPicPr>
        <p:blipFill>
          <a:blip r:embed="rId3"/>
          <a:stretch>
            <a:fillRect/>
          </a:stretch>
        </p:blipFill>
        <p:spPr>
          <a:xfrm>
            <a:off x="4581525" y="1947362"/>
            <a:ext cx="7386637" cy="4344400"/>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9C1C04F0-E30F-B8C7-8A50-CCB81D8EDA61}"/>
              </a:ext>
            </a:extLst>
          </p:cNvPr>
          <p:cNvPicPr>
            <a:picLocks noChangeAspect="1"/>
          </p:cNvPicPr>
          <p:nvPr/>
        </p:nvPicPr>
        <p:blipFill>
          <a:blip r:embed="rId4"/>
          <a:stretch>
            <a:fillRect/>
          </a:stretch>
        </p:blipFill>
        <p:spPr>
          <a:xfrm>
            <a:off x="80963" y="3968830"/>
            <a:ext cx="5100636" cy="2670809"/>
          </a:xfrm>
          <a:prstGeom prst="rect">
            <a:avLst/>
          </a:prstGeom>
        </p:spPr>
      </p:pic>
    </p:spTree>
    <p:extLst>
      <p:ext uri="{BB962C8B-B14F-4D97-AF65-F5344CB8AC3E}">
        <p14:creationId xmlns:p14="http://schemas.microsoft.com/office/powerpoint/2010/main" val="2345670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2B6B6-9634-3109-BB0A-1A1064069364}"/>
              </a:ext>
            </a:extLst>
          </p:cNvPr>
          <p:cNvSpPr>
            <a:spLocks noGrp="1"/>
          </p:cNvSpPr>
          <p:nvPr>
            <p:ph type="title"/>
          </p:nvPr>
        </p:nvSpPr>
        <p:spPr/>
        <p:txBody>
          <a:bodyPr>
            <a:normAutofit fontScale="90000"/>
          </a:bodyPr>
          <a:lstStyle/>
          <a:p>
            <a:r>
              <a:rPr lang="en-US" dirty="0"/>
              <a:t>Practical Application Of Steps 1 And 2 (contd....)</a:t>
            </a:r>
          </a:p>
        </p:txBody>
      </p:sp>
      <p:pic>
        <p:nvPicPr>
          <p:cNvPr id="4" name="Picture 4">
            <a:extLst>
              <a:ext uri="{FF2B5EF4-FFF2-40B4-BE49-F238E27FC236}">
                <a16:creationId xmlns:a16="http://schemas.microsoft.com/office/drawing/2014/main" id="{2442BCE7-ECA2-0F2C-FB37-F568A86234F9}"/>
              </a:ext>
            </a:extLst>
          </p:cNvPr>
          <p:cNvPicPr>
            <a:picLocks noGrp="1" noChangeAspect="1"/>
          </p:cNvPicPr>
          <p:nvPr>
            <p:ph idx="1"/>
          </p:nvPr>
        </p:nvPicPr>
        <p:blipFill>
          <a:blip r:embed="rId2"/>
          <a:stretch>
            <a:fillRect/>
          </a:stretch>
        </p:blipFill>
        <p:spPr>
          <a:xfrm>
            <a:off x="1352550" y="2172494"/>
            <a:ext cx="9486900" cy="3657600"/>
          </a:xfrm>
        </p:spPr>
      </p:pic>
    </p:spTree>
    <p:extLst>
      <p:ext uri="{BB962C8B-B14F-4D97-AF65-F5344CB8AC3E}">
        <p14:creationId xmlns:p14="http://schemas.microsoft.com/office/powerpoint/2010/main" val="132381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4224379E-FEFA-2526-AD6E-663C30E0C21A}"/>
              </a:ext>
            </a:extLst>
          </p:cNvPr>
          <p:cNvPicPr>
            <a:picLocks noChangeAspect="1"/>
          </p:cNvPicPr>
          <p:nvPr/>
        </p:nvPicPr>
        <p:blipFill rotWithShape="1">
          <a:blip r:embed="rId2">
            <a:alphaModFix amt="60000"/>
          </a:blip>
          <a:srcRect t="9995" r="6" b="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D05BBD50-0C93-FF1F-2885-6BC3E0B379DF}"/>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Step 3</a:t>
            </a:r>
          </a:p>
        </p:txBody>
      </p:sp>
      <p:grpSp>
        <p:nvGrpSpPr>
          <p:cNvPr id="2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29841A08-9E7D-B58B-0327-D3A38E7D8671}"/>
              </a:ext>
            </a:extLst>
          </p:cNvPr>
          <p:cNvSpPr>
            <a:spLocks noGrp="1"/>
          </p:cNvSpPr>
          <p:nvPr>
            <p:ph idx="1"/>
          </p:nvPr>
        </p:nvSpPr>
        <p:spPr>
          <a:xfrm>
            <a:off x="6195372" y="726538"/>
            <a:ext cx="4977905" cy="5017076"/>
          </a:xfrm>
        </p:spPr>
        <p:txBody>
          <a:bodyPr vert="horz" lIns="91440" tIns="45720" rIns="91440" bIns="45720" rtlCol="0" anchor="ctr">
            <a:normAutofit/>
          </a:bodyPr>
          <a:lstStyle/>
          <a:p>
            <a:r>
              <a:rPr lang="en-US" sz="1800">
                <a:solidFill>
                  <a:srgbClr val="FFFFFF"/>
                </a:solidFill>
                <a:cs typeface="Arial"/>
              </a:rPr>
              <a:t>Data Normalization helps to bring entire dataset within a consistent range, hence, helping in removing bias and making more meaningful analysis.</a:t>
            </a:r>
          </a:p>
          <a:p>
            <a:r>
              <a:rPr lang="en-US" sz="1800">
                <a:solidFill>
                  <a:srgbClr val="FFFFFF"/>
                </a:solidFill>
                <a:cs typeface="Arial"/>
              </a:rPr>
              <a:t>In the present case, I have applied Standard Scaling, thereby, making the values hover around 0 in the range +/-3.</a:t>
            </a:r>
          </a:p>
          <a:p>
            <a:pPr lvl="1"/>
            <a:r>
              <a:rPr lang="en-US" sz="1800">
                <a:solidFill>
                  <a:srgbClr val="FFFFFF"/>
                </a:solidFill>
                <a:cs typeface="Arial"/>
              </a:rPr>
              <a:t>Main characteristics:</a:t>
            </a:r>
          </a:p>
          <a:p>
            <a:pPr lvl="2"/>
            <a:r>
              <a:rPr lang="en-US" sz="1800">
                <a:solidFill>
                  <a:srgbClr val="FFFFFF"/>
                </a:solidFill>
                <a:cs typeface="Arial"/>
              </a:rPr>
              <a:t>Mean=0</a:t>
            </a:r>
          </a:p>
          <a:p>
            <a:pPr lvl="2"/>
            <a:r>
              <a:rPr lang="en-US" sz="1800">
                <a:solidFill>
                  <a:srgbClr val="FFFFFF"/>
                </a:solidFill>
                <a:cs typeface="Arial"/>
              </a:rPr>
              <a:t>Standard Deviation=consistent</a:t>
            </a:r>
          </a:p>
          <a:p>
            <a:pPr lvl="1"/>
            <a:r>
              <a:rPr lang="en-US" sz="1800">
                <a:solidFill>
                  <a:srgbClr val="FFFFFF"/>
                </a:solidFill>
                <a:cs typeface="Arial"/>
              </a:rPr>
              <a:t>Formula</a:t>
            </a:r>
          </a:p>
          <a:p>
            <a:pPr lvl="2"/>
            <a:r>
              <a:rPr lang="en-US" sz="1800">
                <a:solidFill>
                  <a:srgbClr val="FFFFFF"/>
                </a:solidFill>
                <a:cs typeface="Arial"/>
              </a:rPr>
              <a:t>Xnew = (Xold-Mean)/standard deviation.</a:t>
            </a:r>
          </a:p>
        </p:txBody>
      </p:sp>
    </p:spTree>
    <p:extLst>
      <p:ext uri="{BB962C8B-B14F-4D97-AF65-F5344CB8AC3E}">
        <p14:creationId xmlns:p14="http://schemas.microsoft.com/office/powerpoint/2010/main" val="1484402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6"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7"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8"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7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71"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2"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3"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0" name="Freeform: Shape 39">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9D0D6B7-04DE-91A2-ED5E-57F8134AD33E}"/>
              </a:ext>
            </a:extLst>
          </p:cNvPr>
          <p:cNvSpPr>
            <a:spLocks noGrp="1"/>
          </p:cNvSpPr>
          <p:nvPr>
            <p:ph type="title"/>
          </p:nvPr>
        </p:nvSpPr>
        <p:spPr>
          <a:xfrm>
            <a:off x="996275" y="163350"/>
            <a:ext cx="5996619" cy="2065889"/>
          </a:xfrm>
        </p:spPr>
        <p:txBody>
          <a:bodyPr vert="horz" lIns="91440" tIns="45720" rIns="91440" bIns="45720" rtlCol="0" anchor="ctr">
            <a:normAutofit/>
          </a:bodyPr>
          <a:lstStyle/>
          <a:p>
            <a:pPr>
              <a:lnSpc>
                <a:spcPct val="90000"/>
              </a:lnSpc>
            </a:pPr>
            <a:r>
              <a:rPr lang="en-US" sz="3800" kern="1200">
                <a:solidFill>
                  <a:schemeClr val="tx2"/>
                </a:solidFill>
                <a:latin typeface="+mj-lt"/>
                <a:ea typeface="+mj-ea"/>
                <a:cs typeface="+mj-cs"/>
              </a:rPr>
              <a:t>Practical Application Of Step 3: </a:t>
            </a:r>
            <a:br>
              <a:rPr lang="en-US" sz="3800" kern="1200">
                <a:solidFill>
                  <a:schemeClr val="tx2"/>
                </a:solidFill>
                <a:latin typeface="+mj-lt"/>
                <a:ea typeface="+mj-ea"/>
                <a:cs typeface="+mj-cs"/>
              </a:rPr>
            </a:br>
            <a:r>
              <a:rPr lang="en-US" sz="3800" kern="1200">
                <a:solidFill>
                  <a:schemeClr val="tx2"/>
                </a:solidFill>
                <a:latin typeface="+mj-lt"/>
                <a:ea typeface="+mj-ea"/>
                <a:cs typeface="+mj-cs"/>
              </a:rPr>
              <a:t>Scaler=Standard Scaler</a:t>
            </a:r>
          </a:p>
        </p:txBody>
      </p:sp>
      <p:grpSp>
        <p:nvGrpSpPr>
          <p:cNvPr id="74"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0" name="Straight Connector 49">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Picture 4" descr="Chart, line chart&#10;&#10;Description automatically generated">
            <a:extLst>
              <a:ext uri="{FF2B5EF4-FFF2-40B4-BE49-F238E27FC236}">
                <a16:creationId xmlns:a16="http://schemas.microsoft.com/office/drawing/2014/main" id="{06853AD1-2D32-6599-FF37-D8DDBA9A3CE1}"/>
              </a:ext>
            </a:extLst>
          </p:cNvPr>
          <p:cNvPicPr>
            <a:picLocks noGrp="1" noChangeAspect="1"/>
          </p:cNvPicPr>
          <p:nvPr>
            <p:ph idx="1"/>
          </p:nvPr>
        </p:nvPicPr>
        <p:blipFill>
          <a:blip r:embed="rId2"/>
          <a:stretch>
            <a:fillRect/>
          </a:stretch>
        </p:blipFill>
        <p:spPr>
          <a:xfrm>
            <a:off x="3364506" y="2385716"/>
            <a:ext cx="5462987" cy="3919694"/>
          </a:xfrm>
          <a:prstGeom prst="rect">
            <a:avLst/>
          </a:prstGeom>
        </p:spPr>
      </p:pic>
      <p:grpSp>
        <p:nvGrpSpPr>
          <p:cNvPr id="75"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4" name="Freeform: Shape 53">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5"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55">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0554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ADD1535-ED83-48B3-8EB1-671A080F0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E70C64DB-421C-4FFD-8EB1-A7D1A5DC1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C04BFFB-0C30-49E1-B4F0-24353121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368C7354-F4EF-4BC5-BF44-01614E0B9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145981B8-FB15-43E7-B1CE-AE4A5E9B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75F05D22-2B12-4452-A804-346878D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7B26EE6B-DF99-4B8A-8859-82A92A59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E8FB053-1663-44BA-8128-0C19BD76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E5E4F4-4EE0-49E3-98E5-F1E2BB91A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590C0691-0A67-12AC-2CF0-AAD7966013FF}"/>
              </a:ext>
            </a:extLst>
          </p:cNvPr>
          <p:cNvSpPr>
            <a:spLocks noGrp="1"/>
          </p:cNvSpPr>
          <p:nvPr>
            <p:ph type="title"/>
          </p:nvPr>
        </p:nvSpPr>
        <p:spPr>
          <a:xfrm>
            <a:off x="1198182" y="559813"/>
            <a:ext cx="4390807" cy="1664573"/>
          </a:xfrm>
        </p:spPr>
        <p:txBody>
          <a:bodyPr>
            <a:normAutofit/>
          </a:bodyPr>
          <a:lstStyle/>
          <a:p>
            <a:r>
              <a:rPr lang="en-US"/>
              <a:t>Exploratory Data Analysis</a:t>
            </a:r>
          </a:p>
        </p:txBody>
      </p:sp>
      <p:sp>
        <p:nvSpPr>
          <p:cNvPr id="3" name="Content Placeholder 2">
            <a:extLst>
              <a:ext uri="{FF2B5EF4-FFF2-40B4-BE49-F238E27FC236}">
                <a16:creationId xmlns:a16="http://schemas.microsoft.com/office/drawing/2014/main" id="{E5855343-BCCB-8965-D1D3-01A3F4B2F909}"/>
              </a:ext>
            </a:extLst>
          </p:cNvPr>
          <p:cNvSpPr>
            <a:spLocks noGrp="1"/>
          </p:cNvSpPr>
          <p:nvPr>
            <p:ph idx="1"/>
          </p:nvPr>
        </p:nvSpPr>
        <p:spPr>
          <a:xfrm>
            <a:off x="1185756" y="2384474"/>
            <a:ext cx="4390524" cy="3728613"/>
          </a:xfrm>
        </p:spPr>
        <p:txBody>
          <a:bodyPr vert="horz" lIns="91440" tIns="45720" rIns="91440" bIns="45720" rtlCol="0" anchor="t">
            <a:normAutofit/>
          </a:bodyPr>
          <a:lstStyle/>
          <a:p>
            <a:r>
              <a:rPr lang="en-US" sz="1800" dirty="0">
                <a:cs typeface="Arial"/>
              </a:rPr>
              <a:t>Preliminary steps in data analysis to:</a:t>
            </a:r>
          </a:p>
          <a:p>
            <a:pPr lvl="1"/>
            <a:r>
              <a:rPr lang="en-US" sz="1400" dirty="0">
                <a:cs typeface="Arial"/>
              </a:rPr>
              <a:t>Main characteristics of data</a:t>
            </a:r>
          </a:p>
          <a:p>
            <a:pPr lvl="1"/>
            <a:r>
              <a:rPr lang="en-US" sz="1400" dirty="0">
                <a:cs typeface="Arial"/>
              </a:rPr>
              <a:t>Gain better understanding of dataset</a:t>
            </a:r>
          </a:p>
          <a:p>
            <a:pPr lvl="1"/>
            <a:r>
              <a:rPr lang="en-US" sz="1400" dirty="0">
                <a:cs typeface="Arial"/>
              </a:rPr>
              <a:t>Uncover relationship between variables</a:t>
            </a:r>
          </a:p>
          <a:p>
            <a:pPr lvl="1"/>
            <a:r>
              <a:rPr lang="en-US" sz="1400" dirty="0">
                <a:cs typeface="Arial"/>
              </a:rPr>
              <a:t>Extract Important Variables</a:t>
            </a:r>
          </a:p>
          <a:p>
            <a:r>
              <a:rPr lang="en-US" sz="1800" dirty="0">
                <a:cs typeface="Arial"/>
              </a:rPr>
              <a:t>This can be done by visualizing:</a:t>
            </a:r>
          </a:p>
          <a:p>
            <a:pPr lvl="1"/>
            <a:r>
              <a:rPr lang="en-US" sz="1400" dirty="0">
                <a:cs typeface="Arial"/>
              </a:rPr>
              <a:t>Descriptive statistics</a:t>
            </a:r>
          </a:p>
          <a:p>
            <a:pPr lvl="1"/>
            <a:r>
              <a:rPr lang="en-US" sz="1400" dirty="0">
                <a:cs typeface="Arial"/>
              </a:rPr>
              <a:t>Group By</a:t>
            </a:r>
          </a:p>
          <a:p>
            <a:pPr lvl="1"/>
            <a:r>
              <a:rPr lang="en-US" sz="1400" dirty="0">
                <a:cs typeface="Arial"/>
              </a:rPr>
              <a:t>ANOVA</a:t>
            </a:r>
          </a:p>
          <a:p>
            <a:pPr lvl="1"/>
            <a:r>
              <a:rPr lang="en-US" sz="1400" dirty="0">
                <a:cs typeface="Arial"/>
              </a:rPr>
              <a:t>Correlation</a:t>
            </a:r>
          </a:p>
          <a:p>
            <a:pPr lvl="1"/>
            <a:r>
              <a:rPr lang="en-US" sz="1400" dirty="0">
                <a:cs typeface="Arial"/>
              </a:rPr>
              <a:t>Correlation: Statistics</a:t>
            </a:r>
          </a:p>
        </p:txBody>
      </p:sp>
      <p:pic>
        <p:nvPicPr>
          <p:cNvPr id="5" name="Picture 4" descr="Pipette adding DNA sample to a petri dish">
            <a:extLst>
              <a:ext uri="{FF2B5EF4-FFF2-40B4-BE49-F238E27FC236}">
                <a16:creationId xmlns:a16="http://schemas.microsoft.com/office/drawing/2014/main" id="{E284A4C0-E88A-D92D-6F3D-80180389131A}"/>
              </a:ext>
            </a:extLst>
          </p:cNvPr>
          <p:cNvPicPr>
            <a:picLocks noChangeAspect="1"/>
          </p:cNvPicPr>
          <p:nvPr/>
        </p:nvPicPr>
        <p:blipFill rotWithShape="1">
          <a:blip r:embed="rId2"/>
          <a:srcRect l="7602" r="24647" b="4"/>
          <a:stretch/>
        </p:blipFill>
        <p:spPr>
          <a:xfrm>
            <a:off x="5996628" y="10"/>
            <a:ext cx="6195372" cy="6857990"/>
          </a:xfrm>
          <a:prstGeom prst="rect">
            <a:avLst/>
          </a:prstGeom>
        </p:spPr>
      </p:pic>
      <p:grpSp>
        <p:nvGrpSpPr>
          <p:cNvPr id="23" name="Bottom Right">
            <a:extLst>
              <a:ext uri="{FF2B5EF4-FFF2-40B4-BE49-F238E27FC236}">
                <a16:creationId xmlns:a16="http://schemas.microsoft.com/office/drawing/2014/main" id="{01081332-6CA1-49C2-A979-7709509AD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4" name="Graphic 157">
              <a:extLst>
                <a:ext uri="{FF2B5EF4-FFF2-40B4-BE49-F238E27FC236}">
                  <a16:creationId xmlns:a16="http://schemas.microsoft.com/office/drawing/2014/main" id="{826B0664-73BC-4FCB-A447-57F7F67647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 name="Freeform: Shape 25">
                <a:extLst>
                  <a:ext uri="{FF2B5EF4-FFF2-40B4-BE49-F238E27FC236}">
                    <a16:creationId xmlns:a16="http://schemas.microsoft.com/office/drawing/2014/main" id="{23242A3E-DBD8-44D5-930F-DA776CA06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F331C242-2FF0-40D4-BF95-4A27680F2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500FE3B-EB2C-4A5D-ABA7-35137B2BA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E1EA3BF-3A9F-4CD0-9640-6FF67F443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7F4411F-5B81-451C-A006-8754E161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4E4D64BD-20E2-44CF-AEB4-A87A43376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0B309630-6603-4319-BAB8-93102ABEB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F540FCD4-859A-4602-9CBC-C697E3877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453023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6BEF7C8B-3FFC-51CF-1F14-E1AFDB028F72}"/>
              </a:ext>
            </a:extLst>
          </p:cNvPr>
          <p:cNvSpPr>
            <a:spLocks noGrp="1"/>
          </p:cNvSpPr>
          <p:nvPr>
            <p:ph type="title"/>
          </p:nvPr>
        </p:nvSpPr>
        <p:spPr>
          <a:xfrm>
            <a:off x="1198181" y="168425"/>
            <a:ext cx="4795282" cy="2091782"/>
          </a:xfrm>
        </p:spPr>
        <p:txBody>
          <a:bodyPr vert="horz" lIns="91440" tIns="45720" rIns="91440" bIns="45720" rtlCol="0" anchor="ctr">
            <a:normAutofit/>
          </a:bodyPr>
          <a:lstStyle/>
          <a:p>
            <a:r>
              <a:rPr lang="en-US" sz="4400" kern="1200">
                <a:solidFill>
                  <a:schemeClr val="tx2"/>
                </a:solidFill>
                <a:latin typeface="+mj-lt"/>
                <a:ea typeface="+mj-ea"/>
                <a:cs typeface="+mj-cs"/>
              </a:rPr>
              <a:t>Scatter Plots</a:t>
            </a:r>
          </a:p>
        </p:txBody>
      </p:sp>
      <p:sp>
        <p:nvSpPr>
          <p:cNvPr id="4" name="Text Placeholder 3">
            <a:extLst>
              <a:ext uri="{FF2B5EF4-FFF2-40B4-BE49-F238E27FC236}">
                <a16:creationId xmlns:a16="http://schemas.microsoft.com/office/drawing/2014/main" id="{1AFEDE6A-46CA-CC7F-DBB5-67F91667885C}"/>
              </a:ext>
            </a:extLst>
          </p:cNvPr>
          <p:cNvSpPr>
            <a:spLocks noGrp="1"/>
          </p:cNvSpPr>
          <p:nvPr>
            <p:ph type="body" sz="half" idx="2"/>
          </p:nvPr>
        </p:nvSpPr>
        <p:spPr>
          <a:xfrm>
            <a:off x="6195372" y="169025"/>
            <a:ext cx="4977905" cy="2091182"/>
          </a:xfrm>
        </p:spPr>
        <p:txBody>
          <a:bodyPr vert="horz" lIns="91440" tIns="45720" rIns="91440" bIns="45720" rtlCol="0" anchor="ctr">
            <a:normAutofit/>
          </a:bodyPr>
          <a:lstStyle/>
          <a:p>
            <a:pPr indent="-228600">
              <a:buFont typeface="Avenir Next LT Pro" panose="020B0504020202020204" pitchFamily="34" charset="0"/>
              <a:buChar char="+"/>
            </a:pPr>
            <a:r>
              <a:rPr lang="en-US" dirty="0"/>
              <a:t>All the columns seem evenly spread from -2 to +2</a:t>
            </a:r>
            <a:endParaRPr lang="en-US" sz="1800" dirty="0"/>
          </a:p>
          <a:p>
            <a:endParaRPr lang="en-US" dirty="0">
              <a:cs typeface="Arial"/>
            </a:endParaRPr>
          </a:p>
        </p:txBody>
      </p:sp>
      <p:pic>
        <p:nvPicPr>
          <p:cNvPr id="5" name="Picture 5" descr="Graphical user interface&#10;&#10;Description automatically generated">
            <a:extLst>
              <a:ext uri="{FF2B5EF4-FFF2-40B4-BE49-F238E27FC236}">
                <a16:creationId xmlns:a16="http://schemas.microsoft.com/office/drawing/2014/main" id="{79DDDA5D-8426-301E-7E70-8DACA09AD2F7}"/>
              </a:ext>
            </a:extLst>
          </p:cNvPr>
          <p:cNvPicPr>
            <a:picLocks noGrp="1" noChangeAspect="1"/>
          </p:cNvPicPr>
          <p:nvPr>
            <p:ph type="pic" idx="1"/>
          </p:nvPr>
        </p:nvPicPr>
        <p:blipFill rotWithShape="1">
          <a:blip r:embed="rId2"/>
          <a:srcRect l="14381" r="14381"/>
          <a:stretch/>
        </p:blipFill>
        <p:spPr>
          <a:xfrm>
            <a:off x="1458736" y="2396732"/>
            <a:ext cx="9562058" cy="4616953"/>
          </a:xfrm>
          <a:prstGeom prst="rect">
            <a:avLst/>
          </a:prstGeom>
        </p:spPr>
      </p:pic>
      <p:grpSp>
        <p:nvGrpSpPr>
          <p:cNvPr id="50"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1" name="Freeform: Shape 50">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2"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105683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5" descr="Chart, line chart&#10;&#10;Description automatically generated">
            <a:extLst>
              <a:ext uri="{FF2B5EF4-FFF2-40B4-BE49-F238E27FC236}">
                <a16:creationId xmlns:a16="http://schemas.microsoft.com/office/drawing/2014/main" id="{BE08695D-B384-6E8D-16DB-0E3A9B0828D6}"/>
              </a:ext>
            </a:extLst>
          </p:cNvPr>
          <p:cNvPicPr>
            <a:picLocks noGrp="1" noChangeAspect="1"/>
          </p:cNvPicPr>
          <p:nvPr>
            <p:ph type="pic" idx="1"/>
          </p:nvPr>
        </p:nvPicPr>
        <p:blipFill rotWithShape="1">
          <a:blip r:embed="rId2">
            <a:alphaModFix/>
          </a:blip>
          <a:srcRect r="4893" b="-1"/>
          <a:stretch/>
        </p:blipFill>
        <p:spPr>
          <a:xfrm>
            <a:off x="20" y="10"/>
            <a:ext cx="12188932" cy="6856614"/>
          </a:xfrm>
          <a:prstGeom prst="rect">
            <a:avLst/>
          </a:prstGeom>
        </p:spPr>
      </p:pic>
      <p:sp>
        <p:nvSpPr>
          <p:cNvPr id="40" name="Rectangle 39">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 name="Freeform: Shape 42">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1"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40636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3B91-6315-40C0-DFAF-1A182898BA79}"/>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78E571C0-615F-9DFF-CB1E-23B8F7C48319}"/>
              </a:ext>
            </a:extLst>
          </p:cNvPr>
          <p:cNvSpPr>
            <a:spLocks noGrp="1"/>
          </p:cNvSpPr>
          <p:nvPr>
            <p:ph idx="1"/>
          </p:nvPr>
        </p:nvSpPr>
        <p:spPr/>
        <p:txBody>
          <a:bodyPr vert="horz" lIns="91440" tIns="45720" rIns="91440" bIns="45720" rtlCol="0" anchor="t">
            <a:normAutofit fontScale="85000" lnSpcReduction="20000"/>
          </a:bodyPr>
          <a:lstStyle/>
          <a:p>
            <a:r>
              <a:rPr lang="en-US" dirty="0">
                <a:cs typeface="Arial"/>
              </a:rPr>
              <a:t>The data, Customer Retention, contains 71 questions asked to 269 clients.</a:t>
            </a:r>
          </a:p>
          <a:p>
            <a:endParaRPr lang="en-US">
              <a:cs typeface="Arial"/>
            </a:endParaRPr>
          </a:p>
          <a:p>
            <a:r>
              <a:rPr lang="en-US" dirty="0">
                <a:cs typeface="Arial"/>
              </a:rPr>
              <a:t>Data collection and data mining are of great relevance and online retailers prove it by improvising and innovating based on feedback of customers.</a:t>
            </a:r>
          </a:p>
          <a:p>
            <a:endParaRPr lang="en-US">
              <a:cs typeface="Arial"/>
            </a:endParaRPr>
          </a:p>
          <a:p>
            <a:r>
              <a:rPr lang="en-US" dirty="0">
                <a:cs typeface="Arial"/>
              </a:rPr>
              <a:t>For example, inventing artificial intelligence bots to display similar products to the ones in the cart, etcetera.</a:t>
            </a:r>
          </a:p>
          <a:p>
            <a:endParaRPr lang="en-US">
              <a:cs typeface="Arial"/>
            </a:endParaRPr>
          </a:p>
          <a:p>
            <a:r>
              <a:rPr lang="en-US" dirty="0">
                <a:cs typeface="Arial"/>
              </a:rPr>
              <a:t>Due to centricity of data mining and innovation, customers experiences are becoming delightful and customer retention is becoming easier.</a:t>
            </a:r>
          </a:p>
        </p:txBody>
      </p:sp>
    </p:spTree>
    <p:extLst>
      <p:ext uri="{BB962C8B-B14F-4D97-AF65-F5344CB8AC3E}">
        <p14:creationId xmlns:p14="http://schemas.microsoft.com/office/powerpoint/2010/main" val="2274747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Rectangle 12">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Orange and blue numbers and graphs">
            <a:extLst>
              <a:ext uri="{FF2B5EF4-FFF2-40B4-BE49-F238E27FC236}">
                <a16:creationId xmlns:a16="http://schemas.microsoft.com/office/drawing/2014/main" id="{88E27149-29C5-5CB6-5205-90E1E8C88434}"/>
              </a:ext>
            </a:extLst>
          </p:cNvPr>
          <p:cNvPicPr>
            <a:picLocks noChangeAspect="1"/>
          </p:cNvPicPr>
          <p:nvPr/>
        </p:nvPicPr>
        <p:blipFill rotWithShape="1">
          <a:blip r:embed="rId2">
            <a:alphaModFix amt="60000"/>
          </a:blip>
          <a:srcRect t="5255" r="6" b="2733"/>
          <a:stretch/>
        </p:blipFill>
        <p:spPr>
          <a:xfrm>
            <a:off x="20" y="10"/>
            <a:ext cx="12188932" cy="6856614"/>
          </a:xfrm>
          <a:prstGeom prst="rect">
            <a:avLst/>
          </a:prstGeom>
        </p:spPr>
      </p:pic>
      <p:grpSp>
        <p:nvGrpSpPr>
          <p:cNvPr id="12"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4" name="Freeform: Shape 16">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7432ED7E-8768-097E-014C-F60D2042C1DD}"/>
              </a:ext>
            </a:extLst>
          </p:cNvPr>
          <p:cNvSpPr>
            <a:spLocks noGrp="1"/>
          </p:cNvSpPr>
          <p:nvPr>
            <p:ph type="title"/>
          </p:nvPr>
        </p:nvSpPr>
        <p:spPr>
          <a:xfrm>
            <a:off x="1198181" y="726066"/>
            <a:ext cx="4795282" cy="5018227"/>
          </a:xfrm>
        </p:spPr>
        <p:txBody>
          <a:bodyPr anchor="ctr">
            <a:normAutofit/>
          </a:bodyPr>
          <a:lstStyle/>
          <a:p>
            <a:r>
              <a:rPr lang="en-US" dirty="0">
                <a:solidFill>
                  <a:srgbClr val="FFFFFF"/>
                </a:solidFill>
              </a:rPr>
              <a:t>Log Transformation View Of Customer Loyalty</a:t>
            </a:r>
          </a:p>
        </p:txBody>
      </p:sp>
      <p:grpSp>
        <p:nvGrpSpPr>
          <p:cNvPr id="2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3" name="Freeform: Shape 25">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45995402-D81C-3265-A376-FA422D47C821}"/>
              </a:ext>
            </a:extLst>
          </p:cNvPr>
          <p:cNvSpPr>
            <a:spLocks noGrp="1"/>
          </p:cNvSpPr>
          <p:nvPr>
            <p:ph idx="1"/>
          </p:nvPr>
        </p:nvSpPr>
        <p:spPr>
          <a:xfrm>
            <a:off x="6195372" y="726538"/>
            <a:ext cx="4977905" cy="5017076"/>
          </a:xfrm>
        </p:spPr>
        <p:txBody>
          <a:bodyPr vert="horz" lIns="91440" tIns="45720" rIns="91440" bIns="45720" rtlCol="0" anchor="ctr">
            <a:normAutofit/>
          </a:bodyPr>
          <a:lstStyle/>
          <a:p>
            <a:r>
              <a:rPr lang="en-US" sz="1800">
                <a:solidFill>
                  <a:srgbClr val="FFFFFF"/>
                </a:solidFill>
              </a:rPr>
              <a:t>The graph starts from 1.61, indicating first respondent's response. After that, it saw a steady rise till ninth respondent, and fell slightly at the 10th respondent's response, indicating lesser loyalty from him. Then, it again picked up from 11th respondent and the line is crooked for all the respondents, indicating many less loyal customers. The last 9 customers seem to be quite loyal pulling the curve steadily upwards.</a:t>
            </a:r>
            <a:endParaRPr lang="en-US" sz="1800">
              <a:solidFill>
                <a:srgbClr val="FFFFFF"/>
              </a:solidFill>
              <a:cs typeface="Arial"/>
            </a:endParaRPr>
          </a:p>
          <a:p>
            <a:endParaRPr lang="en-US" sz="1800">
              <a:solidFill>
                <a:srgbClr val="FFFFFF"/>
              </a:solidFill>
              <a:cs typeface="Arial"/>
            </a:endParaRPr>
          </a:p>
        </p:txBody>
      </p:sp>
    </p:spTree>
    <p:extLst>
      <p:ext uri="{BB962C8B-B14F-4D97-AF65-F5344CB8AC3E}">
        <p14:creationId xmlns:p14="http://schemas.microsoft.com/office/powerpoint/2010/main" val="2075550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C477FB07-1611-353D-3E2D-DE856D9336A2}"/>
              </a:ext>
            </a:extLst>
          </p:cNvPr>
          <p:cNvPicPr>
            <a:picLocks noChangeAspect="1"/>
          </p:cNvPicPr>
          <p:nvPr/>
        </p:nvPicPr>
        <p:blipFill rotWithShape="1">
          <a:blip r:embed="rId2">
            <a:alphaModFix amt="60000"/>
          </a:blip>
          <a:srcRect t="6791" r="6" b="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861778A3-6154-2B60-BE90-70E828305683}"/>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Outliers Detection</a:t>
            </a:r>
          </a:p>
        </p:txBody>
      </p:sp>
      <p:grpSp>
        <p:nvGrpSpPr>
          <p:cNvPr id="2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355CC0D4-5F53-2DFC-AEBC-7835FE28F002}"/>
              </a:ext>
            </a:extLst>
          </p:cNvPr>
          <p:cNvSpPr>
            <a:spLocks noGrp="1"/>
          </p:cNvSpPr>
          <p:nvPr>
            <p:ph idx="1"/>
          </p:nvPr>
        </p:nvSpPr>
        <p:spPr>
          <a:xfrm>
            <a:off x="6195372" y="726538"/>
            <a:ext cx="4977905" cy="5017076"/>
          </a:xfrm>
        </p:spPr>
        <p:txBody>
          <a:bodyPr vert="horz" lIns="91440" tIns="45720" rIns="91440" bIns="45720" rtlCol="0" anchor="ctr">
            <a:normAutofit/>
          </a:bodyPr>
          <a:lstStyle/>
          <a:p>
            <a:pPr>
              <a:lnSpc>
                <a:spcPct val="100000"/>
              </a:lnSpc>
            </a:pPr>
            <a:r>
              <a:rPr lang="en-US" sz="1800" b="1" dirty="0">
                <a:solidFill>
                  <a:srgbClr val="FFFFFF"/>
                </a:solidFill>
              </a:rPr>
              <a:t>There seem very few outliers in the data. Major disintegration in views seem in the questions related with technical question about websites, example, question 46. Response for value for money is equally positive by all the respondents. As a conclusion, more customers can be attracted by offering more discounts because there are some outliers in monetary savings. Some additional things that can be done for customer loyalty is providing more product information and including more variety (because of some outliers are detected in these responses).</a:t>
            </a:r>
            <a:endParaRPr lang="en-US" sz="1800" dirty="0">
              <a:solidFill>
                <a:srgbClr val="FFFFFF"/>
              </a:solidFill>
              <a:cs typeface="Arial"/>
            </a:endParaRPr>
          </a:p>
          <a:p>
            <a:pPr>
              <a:lnSpc>
                <a:spcPct val="100000"/>
              </a:lnSpc>
            </a:pPr>
            <a:r>
              <a:rPr lang="en-US" sz="1800" dirty="0">
                <a:solidFill>
                  <a:srgbClr val="FFFFFF"/>
                </a:solidFill>
                <a:cs typeface="Arial"/>
              </a:rPr>
              <a:t>Please find graphs in </a:t>
            </a:r>
            <a:r>
              <a:rPr lang="en-US" sz="1800" dirty="0" err="1">
                <a:solidFill>
                  <a:srgbClr val="FFFFFF"/>
                </a:solidFill>
                <a:cs typeface="Arial"/>
              </a:rPr>
              <a:t>jupyter</a:t>
            </a:r>
            <a:r>
              <a:rPr lang="en-US" sz="1800" dirty="0">
                <a:solidFill>
                  <a:srgbClr val="FFFFFF"/>
                </a:solidFill>
                <a:cs typeface="Arial"/>
              </a:rPr>
              <a:t> notebook</a:t>
            </a:r>
          </a:p>
        </p:txBody>
      </p:sp>
    </p:spTree>
    <p:extLst>
      <p:ext uri="{BB962C8B-B14F-4D97-AF65-F5344CB8AC3E}">
        <p14:creationId xmlns:p14="http://schemas.microsoft.com/office/powerpoint/2010/main" val="304088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4" descr="Chart, bubble chart&#10;&#10;Description automatically generated">
            <a:extLst>
              <a:ext uri="{FF2B5EF4-FFF2-40B4-BE49-F238E27FC236}">
                <a16:creationId xmlns:a16="http://schemas.microsoft.com/office/drawing/2014/main" id="{2F3D3436-A803-F1F8-B5F0-A4CA4CAC9E4D}"/>
              </a:ext>
            </a:extLst>
          </p:cNvPr>
          <p:cNvPicPr>
            <a:picLocks noGrp="1" noChangeAspect="1"/>
          </p:cNvPicPr>
          <p:nvPr>
            <p:ph idx="1"/>
          </p:nvPr>
        </p:nvPicPr>
        <p:blipFill rotWithShape="1">
          <a:blip r:embed="rId2">
            <a:alphaModFix/>
          </a:blip>
          <a:srcRect r="4893" b="-1"/>
          <a:stretch/>
        </p:blipFill>
        <p:spPr>
          <a:xfrm>
            <a:off x="20" y="10"/>
            <a:ext cx="12188932" cy="6856614"/>
          </a:xfrm>
          <a:prstGeom prst="rect">
            <a:avLst/>
          </a:prstGeom>
        </p:spPr>
      </p:pic>
      <p:sp>
        <p:nvSpPr>
          <p:cNvPr id="39" name="Rectangle 38">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CE636-B5EC-E935-BBF4-851F323C432D}"/>
              </a:ext>
            </a:extLst>
          </p:cNvPr>
          <p:cNvSpPr>
            <a:spLocks noGrp="1"/>
          </p:cNvSpPr>
          <p:nvPr>
            <p:ph type="title"/>
          </p:nvPr>
        </p:nvSpPr>
        <p:spPr>
          <a:xfrm>
            <a:off x="1005654" y="565846"/>
            <a:ext cx="4958128" cy="3755144"/>
          </a:xfrm>
        </p:spPr>
        <p:txBody>
          <a:bodyPr vert="horz" lIns="91440" tIns="45720" rIns="91440" bIns="45720" rtlCol="0" anchor="b">
            <a:normAutofit/>
          </a:bodyPr>
          <a:lstStyle/>
          <a:p>
            <a:r>
              <a:rPr lang="en-US" sz="5400" kern="1200">
                <a:solidFill>
                  <a:srgbClr val="FFFFFF"/>
                </a:solidFill>
                <a:latin typeface="+mj-lt"/>
                <a:ea typeface="+mj-ea"/>
                <a:cs typeface="+mj-cs"/>
              </a:rPr>
              <a:t>Group By View Of Data</a:t>
            </a:r>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2"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3"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2"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23885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99AA8FCD-991A-0AF1-EE50-11C4AD890DAD}"/>
              </a:ext>
            </a:extLst>
          </p:cNvPr>
          <p:cNvPicPr>
            <a:picLocks noChangeAspect="1"/>
          </p:cNvPicPr>
          <p:nvPr/>
        </p:nvPicPr>
        <p:blipFill rotWithShape="1">
          <a:blip r:embed="rId2">
            <a:alphaModFix amt="60000"/>
          </a:blip>
          <a:srcRect t="6791" r="6" b="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F22BE1BC-4B83-26D4-9448-F9760E914903}"/>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Group By View Of Data</a:t>
            </a:r>
          </a:p>
        </p:txBody>
      </p:sp>
      <p:grpSp>
        <p:nvGrpSpPr>
          <p:cNvPr id="2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2E19014F-6BB4-0BF1-FBB5-18216472CF28}"/>
              </a:ext>
            </a:extLst>
          </p:cNvPr>
          <p:cNvSpPr>
            <a:spLocks noGrp="1"/>
          </p:cNvSpPr>
          <p:nvPr>
            <p:ph idx="1"/>
          </p:nvPr>
        </p:nvSpPr>
        <p:spPr>
          <a:xfrm>
            <a:off x="6195372" y="726538"/>
            <a:ext cx="4977905" cy="5017076"/>
          </a:xfrm>
        </p:spPr>
        <p:txBody>
          <a:bodyPr vert="horz" lIns="91440" tIns="45720" rIns="91440" bIns="45720" rtlCol="0" anchor="ctr">
            <a:normAutofit/>
          </a:bodyPr>
          <a:lstStyle/>
          <a:p>
            <a:r>
              <a:rPr lang="en-US" sz="1800">
                <a:solidFill>
                  <a:srgbClr val="FFFFFF"/>
                </a:solidFill>
                <a:cs typeface="Arial"/>
              </a:rPr>
              <a:t>T</a:t>
            </a:r>
            <a:r>
              <a:rPr lang="en-US" sz="1800">
                <a:solidFill>
                  <a:srgbClr val="FFFFFF"/>
                </a:solidFill>
              </a:rPr>
              <a:t>he above pie charts summarize responses of each question's responses as percentage of total responses for that question. Question and responses alongwith percentage coverage are pinned with each pie chart</a:t>
            </a:r>
            <a:endParaRPr lang="en-US" sz="1800">
              <a:solidFill>
                <a:srgbClr val="FFFFFF"/>
              </a:solidFill>
              <a:cs typeface="Arial"/>
            </a:endParaRPr>
          </a:p>
          <a:p>
            <a:r>
              <a:rPr lang="en-US" sz="1800">
                <a:solidFill>
                  <a:srgbClr val="FFFFFF"/>
                </a:solidFill>
                <a:cs typeface="Arial"/>
              </a:rPr>
              <a:t>Please find all the pie charts inn jupyter notebook</a:t>
            </a:r>
          </a:p>
        </p:txBody>
      </p:sp>
    </p:spTree>
    <p:extLst>
      <p:ext uri="{BB962C8B-B14F-4D97-AF65-F5344CB8AC3E}">
        <p14:creationId xmlns:p14="http://schemas.microsoft.com/office/powerpoint/2010/main" val="2242973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BD41B-A2F2-A2AC-712B-7ADE850D9D16}"/>
              </a:ext>
            </a:extLst>
          </p:cNvPr>
          <p:cNvSpPr>
            <a:spLocks noGrp="1"/>
          </p:cNvSpPr>
          <p:nvPr>
            <p:ph type="title"/>
          </p:nvPr>
        </p:nvSpPr>
        <p:spPr/>
        <p:txBody>
          <a:bodyPr/>
          <a:lstStyle/>
          <a:p>
            <a:r>
              <a:rPr lang="en-US" dirty="0"/>
              <a:t>Regression Plots</a:t>
            </a:r>
          </a:p>
        </p:txBody>
      </p:sp>
      <p:pic>
        <p:nvPicPr>
          <p:cNvPr id="4" name="Picture 4" descr="A picture containing graphical user interface&#10;&#10;Description automatically generated">
            <a:extLst>
              <a:ext uri="{FF2B5EF4-FFF2-40B4-BE49-F238E27FC236}">
                <a16:creationId xmlns:a16="http://schemas.microsoft.com/office/drawing/2014/main" id="{3E33CE96-2BD9-9B45-23DA-44A32BEC37AC}"/>
              </a:ext>
            </a:extLst>
          </p:cNvPr>
          <p:cNvPicPr>
            <a:picLocks noGrp="1" noChangeAspect="1"/>
          </p:cNvPicPr>
          <p:nvPr>
            <p:ph idx="1"/>
          </p:nvPr>
        </p:nvPicPr>
        <p:blipFill>
          <a:blip r:embed="rId2"/>
          <a:stretch>
            <a:fillRect/>
          </a:stretch>
        </p:blipFill>
        <p:spPr>
          <a:xfrm>
            <a:off x="144551" y="1825625"/>
            <a:ext cx="11390929" cy="4351338"/>
          </a:xfrm>
        </p:spPr>
      </p:pic>
    </p:spTree>
    <p:extLst>
      <p:ext uri="{BB962C8B-B14F-4D97-AF65-F5344CB8AC3E}">
        <p14:creationId xmlns:p14="http://schemas.microsoft.com/office/powerpoint/2010/main" val="188684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4" descr="Graphical user interface, chart&#10;&#10;Description automatically generated">
            <a:extLst>
              <a:ext uri="{FF2B5EF4-FFF2-40B4-BE49-F238E27FC236}">
                <a16:creationId xmlns:a16="http://schemas.microsoft.com/office/drawing/2014/main" id="{9521C095-4675-C741-639D-E2D769E0DB1B}"/>
              </a:ext>
            </a:extLst>
          </p:cNvPr>
          <p:cNvPicPr>
            <a:picLocks noGrp="1" noChangeAspect="1"/>
          </p:cNvPicPr>
          <p:nvPr>
            <p:ph idx="1"/>
          </p:nvPr>
        </p:nvPicPr>
        <p:blipFill rotWithShape="1">
          <a:blip r:embed="rId2">
            <a:alphaModFix/>
          </a:blip>
          <a:srcRect r="5" b="1"/>
          <a:stretch/>
        </p:blipFill>
        <p:spPr>
          <a:xfrm>
            <a:off x="20" y="10"/>
            <a:ext cx="12188932" cy="6856614"/>
          </a:xfrm>
          <a:prstGeom prst="rect">
            <a:avLst/>
          </a:prstGeom>
        </p:spPr>
      </p:pic>
      <p:sp>
        <p:nvSpPr>
          <p:cNvPr id="39" name="Rectangle 38">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B763B-19AF-B1CE-4E33-64164E24FF1F}"/>
              </a:ext>
            </a:extLst>
          </p:cNvPr>
          <p:cNvSpPr>
            <a:spLocks noGrp="1"/>
          </p:cNvSpPr>
          <p:nvPr>
            <p:ph type="title"/>
          </p:nvPr>
        </p:nvSpPr>
        <p:spPr>
          <a:xfrm>
            <a:off x="1005654" y="565846"/>
            <a:ext cx="4958128" cy="3755144"/>
          </a:xfrm>
        </p:spPr>
        <p:txBody>
          <a:bodyPr vert="horz" lIns="91440" tIns="45720" rIns="91440" bIns="45720" rtlCol="0" anchor="b">
            <a:normAutofit/>
          </a:bodyPr>
          <a:lstStyle/>
          <a:p>
            <a:r>
              <a:rPr lang="en-US" sz="5400" kern="1200">
                <a:solidFill>
                  <a:srgbClr val="FFFFFF"/>
                </a:solidFill>
                <a:latin typeface="+mj-lt"/>
                <a:ea typeface="+mj-ea"/>
                <a:cs typeface="+mj-cs"/>
              </a:rPr>
              <a:t>Practical Application (Contd...) Reg Plots</a:t>
            </a:r>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2"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3"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2"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916317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7C8EA-C91E-1402-D61E-B89A3EBE2D33}"/>
              </a:ext>
            </a:extLst>
          </p:cNvPr>
          <p:cNvSpPr>
            <a:spLocks noGrp="1"/>
          </p:cNvSpPr>
          <p:nvPr>
            <p:ph type="title"/>
          </p:nvPr>
        </p:nvSpPr>
        <p:spPr/>
        <p:txBody>
          <a:bodyPr/>
          <a:lstStyle/>
          <a:p>
            <a:r>
              <a:rPr lang="en-US" dirty="0"/>
              <a:t>Regression Plots</a:t>
            </a:r>
          </a:p>
        </p:txBody>
      </p:sp>
      <p:sp>
        <p:nvSpPr>
          <p:cNvPr id="3" name="Content Placeholder 2">
            <a:extLst>
              <a:ext uri="{FF2B5EF4-FFF2-40B4-BE49-F238E27FC236}">
                <a16:creationId xmlns:a16="http://schemas.microsoft.com/office/drawing/2014/main" id="{0185A0E5-5639-821A-AD83-CE58A7E9908D}"/>
              </a:ext>
            </a:extLst>
          </p:cNvPr>
          <p:cNvSpPr>
            <a:spLocks noGrp="1"/>
          </p:cNvSpPr>
          <p:nvPr>
            <p:ph idx="1"/>
          </p:nvPr>
        </p:nvSpPr>
        <p:spPr/>
        <p:txBody>
          <a:bodyPr vert="horz" lIns="91440" tIns="45720" rIns="91440" bIns="45720" rtlCol="0" anchor="t">
            <a:normAutofit fontScale="92500" lnSpcReduction="20000"/>
          </a:bodyPr>
          <a:lstStyle/>
          <a:p>
            <a:r>
              <a:rPr lang="en-US" dirty="0"/>
              <a:t>There is seen rising correlation between loyalty and paired response for most of the questions. For example, gender, why did you abandon bag, shopping cart, responsiveness availability of several communication channel; etcetera. There seem falling correlation between loyalty and paired response for most of the questions. For example, loading and processing speed, user friendly interface of the website, convenient payment methods, etcetera. There seems no correlation between loyalty and paired response for most of the questions. For example, how old are you, the content on the website must be easy to read and understand.</a:t>
            </a:r>
            <a:endParaRPr lang="en-US" dirty="0">
              <a:cs typeface="Arial"/>
            </a:endParaRPr>
          </a:p>
          <a:p>
            <a:r>
              <a:rPr lang="en-US" dirty="0">
                <a:cs typeface="Arial"/>
              </a:rPr>
              <a:t>Please find all the plots in </a:t>
            </a:r>
            <a:r>
              <a:rPr lang="en-US" dirty="0" err="1">
                <a:cs typeface="Arial"/>
              </a:rPr>
              <a:t>jupyter</a:t>
            </a:r>
            <a:r>
              <a:rPr lang="en-US" dirty="0">
                <a:cs typeface="Arial"/>
              </a:rPr>
              <a:t> notebook.</a:t>
            </a:r>
          </a:p>
        </p:txBody>
      </p:sp>
    </p:spTree>
    <p:extLst>
      <p:ext uri="{BB962C8B-B14F-4D97-AF65-F5344CB8AC3E}">
        <p14:creationId xmlns:p14="http://schemas.microsoft.com/office/powerpoint/2010/main" val="2575203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2EF1-88C4-0EEF-BA42-C0B7BC3FD917}"/>
              </a:ext>
            </a:extLst>
          </p:cNvPr>
          <p:cNvSpPr>
            <a:spLocks noGrp="1"/>
          </p:cNvSpPr>
          <p:nvPr>
            <p:ph type="title"/>
          </p:nvPr>
        </p:nvSpPr>
        <p:spPr/>
        <p:txBody>
          <a:bodyPr/>
          <a:lstStyle/>
          <a:p>
            <a:r>
              <a:rPr lang="en-US" dirty="0"/>
              <a:t>Histograms</a:t>
            </a:r>
          </a:p>
        </p:txBody>
      </p:sp>
      <p:pic>
        <p:nvPicPr>
          <p:cNvPr id="4" name="Picture 4" descr="Chart, bar chart&#10;&#10;Description automatically generated">
            <a:extLst>
              <a:ext uri="{FF2B5EF4-FFF2-40B4-BE49-F238E27FC236}">
                <a16:creationId xmlns:a16="http://schemas.microsoft.com/office/drawing/2014/main" id="{992E7951-29D7-9041-C87D-C7CA122C4957}"/>
              </a:ext>
            </a:extLst>
          </p:cNvPr>
          <p:cNvPicPr>
            <a:picLocks noGrp="1" noChangeAspect="1"/>
          </p:cNvPicPr>
          <p:nvPr>
            <p:ph idx="1"/>
          </p:nvPr>
        </p:nvPicPr>
        <p:blipFill>
          <a:blip r:embed="rId2"/>
          <a:stretch>
            <a:fillRect/>
          </a:stretch>
        </p:blipFill>
        <p:spPr>
          <a:xfrm>
            <a:off x="2754172" y="1825625"/>
            <a:ext cx="6683655" cy="4351338"/>
          </a:xfrm>
        </p:spPr>
      </p:pic>
      <p:sp>
        <p:nvSpPr>
          <p:cNvPr id="5" name="TextBox 4">
            <a:extLst>
              <a:ext uri="{FF2B5EF4-FFF2-40B4-BE49-F238E27FC236}">
                <a16:creationId xmlns:a16="http://schemas.microsoft.com/office/drawing/2014/main" id="{EA9522E4-8DA0-2F2E-092E-0AF9CAE21652}"/>
              </a:ext>
            </a:extLst>
          </p:cNvPr>
          <p:cNvSpPr txBox="1"/>
          <p:nvPr/>
        </p:nvSpPr>
        <p:spPr>
          <a:xfrm>
            <a:off x="5105400" y="735805"/>
            <a:ext cx="652938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Whole data seems standard normally spread in the range -2 to +2.</a:t>
            </a:r>
            <a:endParaRPr lang="en-US" dirty="0"/>
          </a:p>
          <a:p>
            <a:r>
              <a:rPr lang="en-US" b="1" dirty="0">
                <a:cs typeface="Arial"/>
              </a:rPr>
              <a:t>Please find all the histograms in </a:t>
            </a:r>
            <a:r>
              <a:rPr lang="en-US" b="1" dirty="0" err="1">
                <a:cs typeface="Arial"/>
              </a:rPr>
              <a:t>jupyter</a:t>
            </a:r>
            <a:r>
              <a:rPr lang="en-US" b="1" dirty="0">
                <a:cs typeface="Arial"/>
              </a:rPr>
              <a:t> notebook</a:t>
            </a:r>
          </a:p>
          <a:p>
            <a:pPr algn="l"/>
            <a:endParaRPr lang="en-US" dirty="0">
              <a:cs typeface="Arial"/>
            </a:endParaRPr>
          </a:p>
        </p:txBody>
      </p:sp>
    </p:spTree>
    <p:extLst>
      <p:ext uri="{BB962C8B-B14F-4D97-AF65-F5344CB8AC3E}">
        <p14:creationId xmlns:p14="http://schemas.microsoft.com/office/powerpoint/2010/main" val="631136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B02F1958-8C36-B878-11F9-875927C744D2}"/>
              </a:ext>
            </a:extLst>
          </p:cNvPr>
          <p:cNvSpPr>
            <a:spLocks noGrp="1"/>
          </p:cNvSpPr>
          <p:nvPr>
            <p:ph type="title"/>
          </p:nvPr>
        </p:nvSpPr>
        <p:spPr>
          <a:xfrm>
            <a:off x="1198182" y="559813"/>
            <a:ext cx="3988369" cy="2236864"/>
          </a:xfrm>
        </p:spPr>
        <p:txBody>
          <a:bodyPr>
            <a:normAutofit/>
          </a:bodyPr>
          <a:lstStyle/>
          <a:p>
            <a:r>
              <a:rPr lang="en-US" dirty="0"/>
              <a:t>Correlation</a:t>
            </a:r>
          </a:p>
        </p:txBody>
      </p:sp>
      <p:sp>
        <p:nvSpPr>
          <p:cNvPr id="3" name="Content Placeholder 2">
            <a:extLst>
              <a:ext uri="{FF2B5EF4-FFF2-40B4-BE49-F238E27FC236}">
                <a16:creationId xmlns:a16="http://schemas.microsoft.com/office/drawing/2014/main" id="{177F0E22-6CF5-2360-3D6B-2A3FBAD0EA26}"/>
              </a:ext>
            </a:extLst>
          </p:cNvPr>
          <p:cNvSpPr>
            <a:spLocks noGrp="1"/>
          </p:cNvSpPr>
          <p:nvPr>
            <p:ph idx="1"/>
          </p:nvPr>
        </p:nvSpPr>
        <p:spPr>
          <a:xfrm>
            <a:off x="1185756" y="2955401"/>
            <a:ext cx="3988112" cy="3157686"/>
          </a:xfrm>
        </p:spPr>
        <p:txBody>
          <a:bodyPr vert="horz" lIns="91440" tIns="45720" rIns="91440" bIns="45720" rtlCol="0">
            <a:normAutofit/>
          </a:bodyPr>
          <a:lstStyle/>
          <a:p>
            <a:pPr>
              <a:lnSpc>
                <a:spcPct val="100000"/>
              </a:lnSpc>
            </a:pPr>
            <a:r>
              <a:rPr lang="en-US" sz="1800">
                <a:cs typeface="Arial"/>
              </a:rPr>
              <a:t>Tells if one variable changes how does it affect other variable. Interdependent variables are correlated.</a:t>
            </a:r>
          </a:p>
          <a:p>
            <a:pPr lvl="1">
              <a:lnSpc>
                <a:spcPct val="100000"/>
              </a:lnSpc>
            </a:pPr>
            <a:r>
              <a:rPr lang="en-US" sz="1800">
                <a:cs typeface="Arial"/>
              </a:rPr>
              <a:t>Value close to +1 has large positive correlation</a:t>
            </a:r>
          </a:p>
          <a:p>
            <a:pPr lvl="1">
              <a:lnSpc>
                <a:spcPct val="100000"/>
              </a:lnSpc>
            </a:pPr>
            <a:r>
              <a:rPr lang="en-US" sz="1800">
                <a:cs typeface="Arial"/>
              </a:rPr>
              <a:t>Value close to –1 has large negative correlation</a:t>
            </a:r>
          </a:p>
          <a:p>
            <a:pPr lvl="1">
              <a:lnSpc>
                <a:spcPct val="100000"/>
              </a:lnSpc>
            </a:pPr>
            <a:r>
              <a:rPr lang="en-US" sz="1800">
                <a:cs typeface="Arial"/>
              </a:rPr>
              <a:t>Value close to 0 has no correlation</a:t>
            </a:r>
          </a:p>
          <a:p>
            <a:pPr>
              <a:lnSpc>
                <a:spcPct val="100000"/>
              </a:lnSpc>
            </a:pPr>
            <a:endParaRPr lang="en-US" sz="1800">
              <a:cs typeface="Arial"/>
            </a:endParaRPr>
          </a:p>
        </p:txBody>
      </p:sp>
      <p:pic>
        <p:nvPicPr>
          <p:cNvPr id="7" name="Graphic 6" descr="Parameter">
            <a:extLst>
              <a:ext uri="{FF2B5EF4-FFF2-40B4-BE49-F238E27FC236}">
                <a16:creationId xmlns:a16="http://schemas.microsoft.com/office/drawing/2014/main" id="{63850F90-2B91-DE90-81D2-D80CA5E214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8067" y="567942"/>
            <a:ext cx="5716862" cy="5716862"/>
          </a:xfrm>
          <a:prstGeom prst="rect">
            <a:avLst/>
          </a:prstGeom>
        </p:spPr>
      </p:pic>
      <p:grpSp>
        <p:nvGrpSpPr>
          <p:cNvPr id="2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55146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C3F5DEA1-4E35-BEC4-1C04-CAADFF26D1F8}"/>
              </a:ext>
            </a:extLst>
          </p:cNvPr>
          <p:cNvSpPr>
            <a:spLocks noGrp="1"/>
          </p:cNvSpPr>
          <p:nvPr>
            <p:ph type="title"/>
          </p:nvPr>
        </p:nvSpPr>
        <p:spPr>
          <a:xfrm>
            <a:off x="1198182" y="559813"/>
            <a:ext cx="3988369" cy="2236864"/>
          </a:xfrm>
        </p:spPr>
        <p:txBody>
          <a:bodyPr vert="horz" lIns="91440" tIns="45720" rIns="91440" bIns="45720" rtlCol="0" anchor="ctr">
            <a:normAutofit/>
          </a:bodyPr>
          <a:lstStyle/>
          <a:p>
            <a:r>
              <a:rPr lang="en-US" kern="1200">
                <a:solidFill>
                  <a:schemeClr val="tx2"/>
                </a:solidFill>
                <a:latin typeface="+mj-lt"/>
                <a:ea typeface="+mj-ea"/>
                <a:cs typeface="+mj-cs"/>
              </a:rPr>
              <a:t>Correlation Analysis</a:t>
            </a:r>
          </a:p>
        </p:txBody>
      </p:sp>
      <p:sp>
        <p:nvSpPr>
          <p:cNvPr id="5" name="TextBox 4">
            <a:extLst>
              <a:ext uri="{FF2B5EF4-FFF2-40B4-BE49-F238E27FC236}">
                <a16:creationId xmlns:a16="http://schemas.microsoft.com/office/drawing/2014/main" id="{D66E62B1-D46C-356E-0FBD-FBD500EC9D69}"/>
              </a:ext>
            </a:extLst>
          </p:cNvPr>
          <p:cNvSpPr txBox="1"/>
          <p:nvPr/>
        </p:nvSpPr>
        <p:spPr>
          <a:xfrm>
            <a:off x="1185756" y="2955401"/>
            <a:ext cx="3988112" cy="315768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10000"/>
              </a:lnSpc>
              <a:spcAft>
                <a:spcPts val="600"/>
              </a:spcAft>
              <a:buClr>
                <a:schemeClr val="accent5"/>
              </a:buClr>
              <a:buFont typeface="Avenir Next LT Pro" panose="020B0504020202020204" pitchFamily="34" charset="0"/>
              <a:buChar char="+"/>
            </a:pPr>
            <a:r>
              <a:rPr lang="en-US" b="1">
                <a:solidFill>
                  <a:schemeClr val="tx2"/>
                </a:solidFill>
              </a:rPr>
              <a:t>Some of the multicollinearity pairs that can be spotted from this heatmap are q20 and q18; q22 and q23; q26 and q32, etcetera.</a:t>
            </a:r>
            <a:endParaRPr lang="en-US">
              <a:solidFill>
                <a:schemeClr val="tx2"/>
              </a:solidFill>
            </a:endParaRPr>
          </a:p>
        </p:txBody>
      </p:sp>
      <p:pic>
        <p:nvPicPr>
          <p:cNvPr id="4" name="Picture 4">
            <a:extLst>
              <a:ext uri="{FF2B5EF4-FFF2-40B4-BE49-F238E27FC236}">
                <a16:creationId xmlns:a16="http://schemas.microsoft.com/office/drawing/2014/main" id="{64614864-12C0-66E5-C336-A94B47B8E2D5}"/>
              </a:ext>
            </a:extLst>
          </p:cNvPr>
          <p:cNvPicPr>
            <a:picLocks noGrp="1" noChangeAspect="1"/>
          </p:cNvPicPr>
          <p:nvPr>
            <p:ph idx="1"/>
          </p:nvPr>
        </p:nvPicPr>
        <p:blipFill>
          <a:blip r:embed="rId2"/>
          <a:stretch>
            <a:fillRect/>
          </a:stretch>
        </p:blipFill>
        <p:spPr>
          <a:xfrm>
            <a:off x="5602903" y="1023193"/>
            <a:ext cx="6387190" cy="4806359"/>
          </a:xfrm>
          <a:prstGeom prst="rect">
            <a:avLst/>
          </a:prstGeom>
        </p:spPr>
      </p:pic>
      <p:grpSp>
        <p:nvGrpSpPr>
          <p:cNvPr id="2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69565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6"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BEBF0EEE-EBCA-D8B1-2FB5-3F32E35E01AA}"/>
              </a:ext>
            </a:extLst>
          </p:cNvPr>
          <p:cNvSpPr>
            <a:spLocks noGrp="1"/>
          </p:cNvSpPr>
          <p:nvPr>
            <p:ph type="title"/>
          </p:nvPr>
        </p:nvSpPr>
        <p:spPr>
          <a:xfrm>
            <a:off x="1198181" y="228600"/>
            <a:ext cx="9782566" cy="1425102"/>
          </a:xfrm>
        </p:spPr>
        <p:txBody>
          <a:bodyPr anchor="t">
            <a:normAutofit/>
          </a:bodyPr>
          <a:lstStyle/>
          <a:p>
            <a:r>
              <a:rPr lang="en-US"/>
              <a:t>Problem Statement</a:t>
            </a:r>
          </a:p>
        </p:txBody>
      </p:sp>
      <p:grpSp>
        <p:nvGrpSpPr>
          <p:cNvPr id="37"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38" name="Content Placeholder 2">
            <a:extLst>
              <a:ext uri="{FF2B5EF4-FFF2-40B4-BE49-F238E27FC236}">
                <a16:creationId xmlns:a16="http://schemas.microsoft.com/office/drawing/2014/main" id="{F23AED70-1643-A8E2-3FBC-87837623B5D8}"/>
              </a:ext>
            </a:extLst>
          </p:cNvPr>
          <p:cNvGraphicFramePr>
            <a:graphicFrameLocks noGrp="1"/>
          </p:cNvGraphicFramePr>
          <p:nvPr>
            <p:ph idx="1"/>
            <p:extLst>
              <p:ext uri="{D42A27DB-BD31-4B8C-83A1-F6EECF244321}">
                <p14:modId xmlns:p14="http://schemas.microsoft.com/office/powerpoint/2010/main" val="10804305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342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ADD1535-ED83-48B3-8EB1-671A080F0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E70C64DB-421C-4FFD-8EB1-A7D1A5DC1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C04BFFB-0C30-49E1-B4F0-24353121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368C7354-F4EF-4BC5-BF44-01614E0B9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145981B8-FB15-43E7-B1CE-AE4A5E9B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75F05D22-2B12-4452-A804-346878D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7B26EE6B-DF99-4B8A-8859-82A92A59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E8FB053-1663-44BA-8128-0C19BD76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E5E4F4-4EE0-49E3-98E5-F1E2BB91A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C5AF7112-5162-9BE3-918B-1267A4A102FF}"/>
              </a:ext>
            </a:extLst>
          </p:cNvPr>
          <p:cNvSpPr>
            <a:spLocks noGrp="1"/>
          </p:cNvSpPr>
          <p:nvPr>
            <p:ph type="title"/>
          </p:nvPr>
        </p:nvSpPr>
        <p:spPr>
          <a:xfrm>
            <a:off x="1198182" y="559813"/>
            <a:ext cx="4390807" cy="1664573"/>
          </a:xfrm>
        </p:spPr>
        <p:txBody>
          <a:bodyPr>
            <a:normAutofit/>
          </a:bodyPr>
          <a:lstStyle/>
          <a:p>
            <a:r>
              <a:rPr lang="en-US" dirty="0"/>
              <a:t>Descriptive Statistics</a:t>
            </a:r>
          </a:p>
        </p:txBody>
      </p:sp>
      <p:sp>
        <p:nvSpPr>
          <p:cNvPr id="3" name="Content Placeholder 2">
            <a:extLst>
              <a:ext uri="{FF2B5EF4-FFF2-40B4-BE49-F238E27FC236}">
                <a16:creationId xmlns:a16="http://schemas.microsoft.com/office/drawing/2014/main" id="{D1CB3ED5-367A-AFE7-6CA1-120BC996A292}"/>
              </a:ext>
            </a:extLst>
          </p:cNvPr>
          <p:cNvSpPr>
            <a:spLocks noGrp="1"/>
          </p:cNvSpPr>
          <p:nvPr>
            <p:ph idx="1"/>
          </p:nvPr>
        </p:nvSpPr>
        <p:spPr>
          <a:xfrm>
            <a:off x="1185756" y="2384474"/>
            <a:ext cx="4390524" cy="3728613"/>
          </a:xfrm>
        </p:spPr>
        <p:txBody>
          <a:bodyPr vert="horz" lIns="91440" tIns="45720" rIns="91440" bIns="45720" rtlCol="0">
            <a:normAutofit/>
          </a:bodyPr>
          <a:lstStyle/>
          <a:p>
            <a:r>
              <a:rPr lang="en-US" sz="1800">
                <a:cs typeface="Arial"/>
              </a:rPr>
              <a:t>Gives a clear idea of distribution of the data.</a:t>
            </a:r>
          </a:p>
          <a:p>
            <a:pPr lvl="1"/>
            <a:r>
              <a:rPr lang="en-US" sz="1800">
                <a:cs typeface="Arial"/>
              </a:rPr>
              <a:t>Value count</a:t>
            </a:r>
          </a:p>
          <a:p>
            <a:pPr lvl="1"/>
            <a:r>
              <a:rPr lang="en-US" sz="1800">
                <a:cs typeface="Arial"/>
              </a:rPr>
              <a:t>Box plot</a:t>
            </a:r>
          </a:p>
          <a:p>
            <a:pPr lvl="1"/>
            <a:r>
              <a:rPr lang="en-US" sz="1800">
                <a:cs typeface="Arial"/>
              </a:rPr>
              <a:t>Scatter plot (says predictor can or not predict y).</a:t>
            </a:r>
          </a:p>
        </p:txBody>
      </p:sp>
      <p:pic>
        <p:nvPicPr>
          <p:cNvPr id="5" name="Picture 4" descr="Zigzag indicator line">
            <a:extLst>
              <a:ext uri="{FF2B5EF4-FFF2-40B4-BE49-F238E27FC236}">
                <a16:creationId xmlns:a16="http://schemas.microsoft.com/office/drawing/2014/main" id="{B524910C-1AC5-88CB-23FA-27F89C4134A0}"/>
              </a:ext>
            </a:extLst>
          </p:cNvPr>
          <p:cNvPicPr>
            <a:picLocks noChangeAspect="1"/>
          </p:cNvPicPr>
          <p:nvPr/>
        </p:nvPicPr>
        <p:blipFill rotWithShape="1">
          <a:blip r:embed="rId2"/>
          <a:srcRect l="23303" r="16400" b="4"/>
          <a:stretch/>
        </p:blipFill>
        <p:spPr>
          <a:xfrm>
            <a:off x="5996628" y="10"/>
            <a:ext cx="6195372" cy="6857990"/>
          </a:xfrm>
          <a:prstGeom prst="rect">
            <a:avLst/>
          </a:prstGeom>
        </p:spPr>
      </p:pic>
      <p:grpSp>
        <p:nvGrpSpPr>
          <p:cNvPr id="23" name="Bottom Right">
            <a:extLst>
              <a:ext uri="{FF2B5EF4-FFF2-40B4-BE49-F238E27FC236}">
                <a16:creationId xmlns:a16="http://schemas.microsoft.com/office/drawing/2014/main" id="{01081332-6CA1-49C2-A979-7709509AD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4" name="Graphic 157">
              <a:extLst>
                <a:ext uri="{FF2B5EF4-FFF2-40B4-BE49-F238E27FC236}">
                  <a16:creationId xmlns:a16="http://schemas.microsoft.com/office/drawing/2014/main" id="{826B0664-73BC-4FCB-A447-57F7F67647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 name="Freeform: Shape 25">
                <a:extLst>
                  <a:ext uri="{FF2B5EF4-FFF2-40B4-BE49-F238E27FC236}">
                    <a16:creationId xmlns:a16="http://schemas.microsoft.com/office/drawing/2014/main" id="{23242A3E-DBD8-44D5-930F-DA776CA06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F331C242-2FF0-40D4-BF95-4A27680F2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500FE3B-EB2C-4A5D-ABA7-35137B2BA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E1EA3BF-3A9F-4CD0-9640-6FF67F443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7F4411F-5B81-451C-A006-8754E161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4E4D64BD-20E2-44CF-AEB4-A87A43376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0B309630-6603-4319-BAB8-93102ABEB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F540FCD4-859A-4602-9CBC-C697E3877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04013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7656-B5D6-A046-B7B5-B20EB92927A1}"/>
              </a:ext>
            </a:extLst>
          </p:cNvPr>
          <p:cNvSpPr>
            <a:spLocks noGrp="1"/>
          </p:cNvSpPr>
          <p:nvPr>
            <p:ph type="title"/>
          </p:nvPr>
        </p:nvSpPr>
        <p:spPr/>
        <p:txBody>
          <a:bodyPr>
            <a:normAutofit fontScale="90000"/>
          </a:bodyPr>
          <a:lstStyle/>
          <a:p>
            <a:r>
              <a:rPr lang="en-US" dirty="0"/>
              <a:t>Practical Application (Descriptive Stats)</a:t>
            </a:r>
          </a:p>
        </p:txBody>
      </p:sp>
      <p:pic>
        <p:nvPicPr>
          <p:cNvPr id="6" name="Picture 6" descr="Table&#10;&#10;Description automatically generated">
            <a:extLst>
              <a:ext uri="{FF2B5EF4-FFF2-40B4-BE49-F238E27FC236}">
                <a16:creationId xmlns:a16="http://schemas.microsoft.com/office/drawing/2014/main" id="{E226236C-CAE5-FC80-072F-04180C0A6B97}"/>
              </a:ext>
            </a:extLst>
          </p:cNvPr>
          <p:cNvPicPr>
            <a:picLocks noGrp="1" noChangeAspect="1"/>
          </p:cNvPicPr>
          <p:nvPr>
            <p:ph idx="1"/>
          </p:nvPr>
        </p:nvPicPr>
        <p:blipFill>
          <a:blip r:embed="rId2"/>
          <a:stretch>
            <a:fillRect/>
          </a:stretch>
        </p:blipFill>
        <p:spPr>
          <a:xfrm>
            <a:off x="1638379" y="1825625"/>
            <a:ext cx="8915241" cy="4351338"/>
          </a:xfrm>
        </p:spPr>
      </p:pic>
    </p:spTree>
    <p:extLst>
      <p:ext uri="{BB962C8B-B14F-4D97-AF65-F5344CB8AC3E}">
        <p14:creationId xmlns:p14="http://schemas.microsoft.com/office/powerpoint/2010/main" val="1361411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93DAEA5B-0E61-7FDA-4012-7460747989E6}"/>
              </a:ext>
            </a:extLst>
          </p:cNvPr>
          <p:cNvSpPr>
            <a:spLocks noGrp="1"/>
          </p:cNvSpPr>
          <p:nvPr>
            <p:ph type="title"/>
          </p:nvPr>
        </p:nvSpPr>
        <p:spPr>
          <a:xfrm>
            <a:off x="1198181" y="168425"/>
            <a:ext cx="9988166" cy="1499401"/>
          </a:xfrm>
        </p:spPr>
        <p:txBody>
          <a:bodyPr>
            <a:normAutofit/>
          </a:bodyPr>
          <a:lstStyle/>
          <a:p>
            <a:pPr algn="ctr"/>
            <a:r>
              <a:rPr lang="en-US" dirty="0"/>
              <a:t>Descriptive Statistics Analysis</a:t>
            </a:r>
            <a:endParaRPr lang="en-US"/>
          </a:p>
        </p:txBody>
      </p:sp>
      <p:grpSp>
        <p:nvGrpSpPr>
          <p:cNvPr id="23"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66450FEA-B396-6667-A4FE-EF6F0C0AF23B}"/>
              </a:ext>
            </a:extLst>
          </p:cNvPr>
          <p:cNvGraphicFramePr>
            <a:graphicFrameLocks noGrp="1"/>
          </p:cNvGraphicFramePr>
          <p:nvPr>
            <p:ph idx="1"/>
            <p:extLst>
              <p:ext uri="{D42A27DB-BD31-4B8C-83A1-F6EECF244321}">
                <p14:modId xmlns:p14="http://schemas.microsoft.com/office/powerpoint/2010/main" val="3665153090"/>
              </p:ext>
            </p:extLst>
          </p:nvPr>
        </p:nvGraphicFramePr>
        <p:xfrm>
          <a:off x="600306" y="1847031"/>
          <a:ext cx="10982090" cy="427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0554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3"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06BA3A22-4D8B-B809-A2DD-44E0AA755707}"/>
              </a:ext>
            </a:extLst>
          </p:cNvPr>
          <p:cNvGraphicFramePr>
            <a:graphicFrameLocks noGrp="1"/>
          </p:cNvGraphicFramePr>
          <p:nvPr>
            <p:ph idx="1"/>
            <p:extLst>
              <p:ext uri="{D42A27DB-BD31-4B8C-83A1-F6EECF244321}">
                <p14:modId xmlns:p14="http://schemas.microsoft.com/office/powerpoint/2010/main" val="434712249"/>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4398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F75CE-1026-659F-ABD2-FDBB5FF08B3B}"/>
              </a:ext>
            </a:extLst>
          </p:cNvPr>
          <p:cNvSpPr>
            <a:spLocks noGrp="1"/>
          </p:cNvSpPr>
          <p:nvPr>
            <p:ph idx="1"/>
          </p:nvPr>
        </p:nvSpPr>
        <p:spPr>
          <a:xfrm>
            <a:off x="838200" y="170657"/>
            <a:ext cx="10515600" cy="6613524"/>
          </a:xfrm>
        </p:spPr>
        <p:txBody>
          <a:bodyPr vert="horz" lIns="91440" tIns="45720" rIns="91440" bIns="45720" rtlCol="0" anchor="t">
            <a:normAutofit fontScale="47500" lnSpcReduction="20000"/>
          </a:bodyPr>
          <a:lstStyle/>
          <a:p>
            <a:r>
              <a:rPr lang="en-US" sz="3200" b="1" dirty="0">
                <a:ea typeface="+mn-lt"/>
                <a:cs typeface="+mn-lt"/>
              </a:rPr>
              <a:t>## 6. </a:t>
            </a:r>
            <a:r>
              <a:rPr lang="en-US" sz="3200" b="1" dirty="0" err="1">
                <a:ea typeface="+mn-lt"/>
                <a:cs typeface="+mn-lt"/>
              </a:rPr>
              <a:t>Kutosis</a:t>
            </a:r>
            <a:r>
              <a:rPr lang="en-US" sz="3200" b="1" dirty="0">
                <a:ea typeface="+mn-lt"/>
                <a:cs typeface="+mn-lt"/>
              </a:rPr>
              <a:t> is </a:t>
            </a:r>
            <a:r>
              <a:rPr lang="en-US" sz="3200" b="1" dirty="0" err="1">
                <a:ea typeface="+mn-lt"/>
                <a:cs typeface="+mn-lt"/>
              </a:rPr>
              <a:t>upto</a:t>
            </a:r>
            <a:r>
              <a:rPr lang="en-US" sz="3200" b="1" dirty="0">
                <a:ea typeface="+mn-lt"/>
                <a:cs typeface="+mn-lt"/>
              </a:rPr>
              <a:t> 3 for most dataset, indicating platykurtic curves:</a:t>
            </a:r>
          </a:p>
          <a:p>
            <a:endParaRPr lang="en-US" sz="3200" b="1" dirty="0">
              <a:ea typeface="+mn-lt"/>
              <a:cs typeface="+mn-lt"/>
            </a:endParaRPr>
          </a:p>
          <a:p>
            <a:r>
              <a:rPr lang="en-US" sz="3200" b="1" dirty="0">
                <a:ea typeface="+mn-lt"/>
                <a:cs typeface="+mn-lt"/>
              </a:rPr>
              <a:t>        6 How many times you have made an online purchase in the past 1 year?,-1.6761847508356682</a:t>
            </a:r>
          </a:p>
          <a:p>
            <a:endParaRPr lang="en-US" sz="3200" b="1" dirty="0">
              <a:ea typeface="+mn-lt"/>
              <a:cs typeface="+mn-lt"/>
            </a:endParaRPr>
          </a:p>
          <a:p>
            <a:r>
              <a:rPr lang="en-US" sz="3200" b="1" dirty="0">
                <a:ea typeface="+mn-lt"/>
                <a:cs typeface="+mn-lt"/>
              </a:rPr>
              <a:t>        ('Limited mode of payment on most products (promotion, sales period)_encoded',),-1.6461589136001202</a:t>
            </a:r>
          </a:p>
          <a:p>
            <a:endParaRPr lang="en-US" sz="3200" b="1" dirty="0">
              <a:ea typeface="+mn-lt"/>
              <a:cs typeface="+mn-lt"/>
            </a:endParaRPr>
          </a:p>
          <a:p>
            <a:r>
              <a:rPr lang="en-US" sz="3200" b="1" dirty="0">
                <a:ea typeface="+mn-lt"/>
                <a:cs typeface="+mn-lt"/>
              </a:rPr>
              <a:t>        "13 After first visit, how do you reach the online retail store?                                                                   ,-1.6441167801553789"</a:t>
            </a:r>
          </a:p>
          <a:p>
            <a:endParaRPr lang="en-US" sz="3200" b="1" dirty="0">
              <a:ea typeface="+mn-lt"/>
              <a:cs typeface="+mn-lt"/>
            </a:endParaRPr>
          </a:p>
          <a:p>
            <a:r>
              <a:rPr lang="en-US" sz="3200" b="1" dirty="0">
                <a:ea typeface="+mn-lt"/>
                <a:cs typeface="+mn-lt"/>
              </a:rPr>
              <a:t>        ('Longer time to get logged in (promotion, sales period)_encoded',),-1.6200532234069627</a:t>
            </a:r>
          </a:p>
          <a:p>
            <a:endParaRPr lang="en-US" sz="3200" b="1" dirty="0">
              <a:ea typeface="+mn-lt"/>
              <a:cs typeface="+mn-lt"/>
            </a:endParaRPr>
          </a:p>
          <a:p>
            <a:r>
              <a:rPr lang="en-US" sz="3200" b="1" dirty="0">
                <a:ea typeface="+mn-lt"/>
                <a:cs typeface="+mn-lt"/>
              </a:rPr>
              <a:t>        ('Change in website/Application </a:t>
            </a:r>
            <a:r>
              <a:rPr lang="en-US" sz="3200" b="1" dirty="0" err="1">
                <a:ea typeface="+mn-lt"/>
                <a:cs typeface="+mn-lt"/>
              </a:rPr>
              <a:t>design_encoded</a:t>
            </a:r>
            <a:r>
              <a:rPr lang="en-US" sz="3200" b="1" dirty="0">
                <a:ea typeface="+mn-lt"/>
                <a:cs typeface="+mn-lt"/>
              </a:rPr>
              <a:t>',),-1.56852045375242</a:t>
            </a:r>
          </a:p>
          <a:p>
            <a:endParaRPr lang="en-US" sz="3200" b="1" dirty="0">
              <a:ea typeface="+mn-lt"/>
              <a:cs typeface="+mn-lt"/>
            </a:endParaRPr>
          </a:p>
          <a:p>
            <a:r>
              <a:rPr lang="en-US" sz="3200" b="1" dirty="0">
                <a:ea typeface="+mn-lt"/>
                <a:cs typeface="+mn-lt"/>
              </a:rPr>
              <a:t>        ('Perceived </a:t>
            </a:r>
            <a:r>
              <a:rPr lang="en-US" sz="3200" b="1" dirty="0" err="1">
                <a:ea typeface="+mn-lt"/>
                <a:cs typeface="+mn-lt"/>
              </a:rPr>
              <a:t>Trustworthiness_encoded</a:t>
            </a:r>
            <a:r>
              <a:rPr lang="en-US" sz="3200" b="1" dirty="0">
                <a:ea typeface="+mn-lt"/>
                <a:cs typeface="+mn-lt"/>
              </a:rPr>
              <a:t>',),-1.4919829388876877</a:t>
            </a:r>
          </a:p>
          <a:p>
            <a:endParaRPr lang="en-US" sz="3200" b="1" dirty="0">
              <a:ea typeface="+mn-lt"/>
              <a:cs typeface="+mn-lt"/>
            </a:endParaRPr>
          </a:p>
          <a:p>
            <a:r>
              <a:rPr lang="en-US" sz="3200" b="1" dirty="0">
                <a:ea typeface="+mn-lt"/>
                <a:cs typeface="+mn-lt"/>
              </a:rPr>
              <a:t>        1Gender of respondent,-1.4883829318277395</a:t>
            </a:r>
          </a:p>
          <a:p>
            <a:endParaRPr lang="en-US" sz="3200" b="1" dirty="0">
              <a:ea typeface="+mn-lt"/>
              <a:cs typeface="+mn-lt"/>
            </a:endParaRPr>
          </a:p>
          <a:p>
            <a:r>
              <a:rPr lang="en-US" sz="3200" b="1" dirty="0">
                <a:ea typeface="+mn-lt"/>
                <a:cs typeface="+mn-lt"/>
              </a:rPr>
              <a:t>Please find entire list in </a:t>
            </a:r>
            <a:r>
              <a:rPr lang="en-US" sz="3200" b="1" dirty="0" err="1">
                <a:ea typeface="+mn-lt"/>
                <a:cs typeface="+mn-lt"/>
              </a:rPr>
              <a:t>jupyter</a:t>
            </a:r>
            <a:r>
              <a:rPr lang="en-US" sz="3200" b="1" dirty="0">
                <a:ea typeface="+mn-lt"/>
                <a:cs typeface="+mn-lt"/>
              </a:rPr>
              <a:t> notebook</a:t>
            </a:r>
            <a:endParaRPr lang="en-US" sz="3200" dirty="0">
              <a:ea typeface="+mn-lt"/>
              <a:cs typeface="+mn-lt"/>
            </a:endParaRPr>
          </a:p>
        </p:txBody>
      </p:sp>
    </p:spTree>
    <p:extLst>
      <p:ext uri="{BB962C8B-B14F-4D97-AF65-F5344CB8AC3E}">
        <p14:creationId xmlns:p14="http://schemas.microsoft.com/office/powerpoint/2010/main" val="2411986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5C4AE6C7-AA9A-0BB6-1552-4A4EB96E2A9A}"/>
              </a:ext>
            </a:extLst>
          </p:cNvPr>
          <p:cNvGraphicFramePr>
            <a:graphicFrameLocks noGrp="1"/>
          </p:cNvGraphicFramePr>
          <p:nvPr>
            <p:ph idx="1"/>
            <p:extLst>
              <p:ext uri="{D42A27DB-BD31-4B8C-83A1-F6EECF244321}">
                <p14:modId xmlns:p14="http://schemas.microsoft.com/office/powerpoint/2010/main" val="35935616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1611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E5D9-163A-BAD4-638E-D893DFC1274C}"/>
              </a:ext>
            </a:extLst>
          </p:cNvPr>
          <p:cNvSpPr>
            <a:spLocks noGrp="1"/>
          </p:cNvSpPr>
          <p:nvPr>
            <p:ph type="title"/>
          </p:nvPr>
        </p:nvSpPr>
        <p:spPr/>
        <p:txBody>
          <a:bodyPr/>
          <a:lstStyle/>
          <a:p>
            <a:r>
              <a:rPr lang="en-US" dirty="0"/>
              <a:t>Distribution Plots</a:t>
            </a:r>
          </a:p>
        </p:txBody>
      </p:sp>
      <p:pic>
        <p:nvPicPr>
          <p:cNvPr id="4" name="Picture 4" descr="Chart&#10;&#10;Description automatically generated">
            <a:extLst>
              <a:ext uri="{FF2B5EF4-FFF2-40B4-BE49-F238E27FC236}">
                <a16:creationId xmlns:a16="http://schemas.microsoft.com/office/drawing/2014/main" id="{A4882DAB-207B-0083-92B5-9ABC945B5D75}"/>
              </a:ext>
            </a:extLst>
          </p:cNvPr>
          <p:cNvPicPr>
            <a:picLocks noGrp="1" noChangeAspect="1"/>
          </p:cNvPicPr>
          <p:nvPr>
            <p:ph idx="1"/>
          </p:nvPr>
        </p:nvPicPr>
        <p:blipFill>
          <a:blip r:embed="rId2"/>
          <a:stretch>
            <a:fillRect/>
          </a:stretch>
        </p:blipFill>
        <p:spPr>
          <a:xfrm>
            <a:off x="2932048" y="1825625"/>
            <a:ext cx="6327903" cy="4351338"/>
          </a:xfrm>
        </p:spPr>
      </p:pic>
    </p:spTree>
    <p:extLst>
      <p:ext uri="{BB962C8B-B14F-4D97-AF65-F5344CB8AC3E}">
        <p14:creationId xmlns:p14="http://schemas.microsoft.com/office/powerpoint/2010/main" val="3305247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361EE393-CEDE-DDB5-572C-C9B6911A6FEA}"/>
              </a:ext>
            </a:extLst>
          </p:cNvPr>
          <p:cNvSpPr>
            <a:spLocks noGrp="1"/>
          </p:cNvSpPr>
          <p:nvPr>
            <p:ph type="title"/>
          </p:nvPr>
        </p:nvSpPr>
        <p:spPr>
          <a:xfrm>
            <a:off x="1198181" y="228600"/>
            <a:ext cx="9782566" cy="1425102"/>
          </a:xfrm>
        </p:spPr>
        <p:txBody>
          <a:bodyPr anchor="t">
            <a:normAutofit/>
          </a:bodyPr>
          <a:lstStyle/>
          <a:p>
            <a:r>
              <a:rPr lang="en-US" dirty="0"/>
              <a:t>Distribution Plot Analysis</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DC64F7C7-7EBA-24DD-DC18-68B4CD0B8596}"/>
              </a:ext>
            </a:extLst>
          </p:cNvPr>
          <p:cNvGraphicFramePr>
            <a:graphicFrameLocks noGrp="1"/>
          </p:cNvGraphicFramePr>
          <p:nvPr>
            <p:ph idx="1"/>
            <p:extLst>
              <p:ext uri="{D42A27DB-BD31-4B8C-83A1-F6EECF244321}">
                <p14:modId xmlns:p14="http://schemas.microsoft.com/office/powerpoint/2010/main" val="18536591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7474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55329340-3BAB-A81D-52E2-47DFD1CA9165}"/>
              </a:ext>
            </a:extLst>
          </p:cNvPr>
          <p:cNvSpPr>
            <a:spLocks noGrp="1"/>
          </p:cNvSpPr>
          <p:nvPr>
            <p:ph type="title"/>
          </p:nvPr>
        </p:nvSpPr>
        <p:spPr>
          <a:xfrm>
            <a:off x="1198181" y="228600"/>
            <a:ext cx="9782566" cy="1425102"/>
          </a:xfrm>
        </p:spPr>
        <p:txBody>
          <a:bodyPr anchor="t">
            <a:normAutofit/>
          </a:bodyPr>
          <a:lstStyle/>
          <a:p>
            <a:r>
              <a:rPr lang="en-US" dirty="0"/>
              <a:t>Contd...</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337FABCC-1161-0629-CF7D-3E98693AA14E}"/>
              </a:ext>
            </a:extLst>
          </p:cNvPr>
          <p:cNvGraphicFramePr>
            <a:graphicFrameLocks noGrp="1"/>
          </p:cNvGraphicFramePr>
          <p:nvPr>
            <p:ph idx="1"/>
            <p:extLst>
              <p:ext uri="{D42A27DB-BD31-4B8C-83A1-F6EECF244321}">
                <p14:modId xmlns:p14="http://schemas.microsoft.com/office/powerpoint/2010/main" val="40863783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TextBox 32">
            <a:extLst>
              <a:ext uri="{FF2B5EF4-FFF2-40B4-BE49-F238E27FC236}">
                <a16:creationId xmlns:a16="http://schemas.microsoft.com/office/drawing/2014/main" id="{1D92CC92-841B-AFAD-B719-FD63992895FA}"/>
              </a:ext>
            </a:extLst>
          </p:cNvPr>
          <p:cNvSpPr txBox="1"/>
          <p:nvPr/>
        </p:nvSpPr>
        <p:spPr>
          <a:xfrm rot="-10800000" flipV="1">
            <a:off x="1640682" y="2557700"/>
            <a:ext cx="5826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Please refer </a:t>
            </a:r>
            <a:r>
              <a:rPr lang="en-US" dirty="0" err="1">
                <a:cs typeface="Arial"/>
              </a:rPr>
              <a:t>jupyter</a:t>
            </a:r>
            <a:r>
              <a:rPr lang="en-US" dirty="0">
                <a:cs typeface="Arial"/>
              </a:rPr>
              <a:t> notebook for complete list.</a:t>
            </a:r>
          </a:p>
        </p:txBody>
      </p:sp>
    </p:spTree>
    <p:extLst>
      <p:ext uri="{BB962C8B-B14F-4D97-AF65-F5344CB8AC3E}">
        <p14:creationId xmlns:p14="http://schemas.microsoft.com/office/powerpoint/2010/main" val="2069437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CFBD80E5-2640-F1E9-DAD3-7DD0544F7825}"/>
              </a:ext>
            </a:extLst>
          </p:cNvPr>
          <p:cNvSpPr>
            <a:spLocks noGrp="1"/>
          </p:cNvSpPr>
          <p:nvPr>
            <p:ph type="title"/>
          </p:nvPr>
        </p:nvSpPr>
        <p:spPr>
          <a:xfrm>
            <a:off x="1198181" y="228600"/>
            <a:ext cx="9782566" cy="1425102"/>
          </a:xfrm>
        </p:spPr>
        <p:txBody>
          <a:bodyPr anchor="t">
            <a:normAutofit/>
          </a:bodyPr>
          <a:lstStyle/>
          <a:p>
            <a:r>
              <a:rPr lang="en-US" dirty="0"/>
              <a:t>Contd...</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0730079F-466A-9BB8-C21A-87E04C918040}"/>
              </a:ext>
            </a:extLst>
          </p:cNvPr>
          <p:cNvGraphicFramePr>
            <a:graphicFrameLocks noGrp="1"/>
          </p:cNvGraphicFramePr>
          <p:nvPr>
            <p:ph idx="1"/>
            <p:extLst>
              <p:ext uri="{D42A27DB-BD31-4B8C-83A1-F6EECF244321}">
                <p14:modId xmlns:p14="http://schemas.microsoft.com/office/powerpoint/2010/main" val="41360403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148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952EA859-5B68-CC35-CA74-E4D2F02DEE55}"/>
              </a:ext>
            </a:extLst>
          </p:cNvPr>
          <p:cNvSpPr>
            <a:spLocks noGrp="1"/>
          </p:cNvSpPr>
          <p:nvPr>
            <p:ph type="title"/>
          </p:nvPr>
        </p:nvSpPr>
        <p:spPr>
          <a:xfrm>
            <a:off x="1198181" y="167973"/>
            <a:ext cx="9988165" cy="1501639"/>
          </a:xfrm>
        </p:spPr>
        <p:txBody>
          <a:bodyPr anchor="b">
            <a:normAutofit/>
          </a:bodyPr>
          <a:lstStyle/>
          <a:p>
            <a:r>
              <a:rPr lang="en-US"/>
              <a:t>Understanding The Data (Part 1)</a:t>
            </a:r>
          </a:p>
        </p:txBody>
      </p:sp>
      <p:grpSp>
        <p:nvGrpSpPr>
          <p:cNvPr id="23"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EC581AC1-E134-E4DD-E45A-561364DD74EA}"/>
              </a:ext>
            </a:extLst>
          </p:cNvPr>
          <p:cNvGraphicFramePr>
            <a:graphicFrameLocks noGrp="1"/>
          </p:cNvGraphicFramePr>
          <p:nvPr>
            <p:ph idx="1"/>
            <p:extLst>
              <p:ext uri="{D42A27DB-BD31-4B8C-83A1-F6EECF244321}">
                <p14:modId xmlns:p14="http://schemas.microsoft.com/office/powerpoint/2010/main" val="1398992759"/>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4873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2BF0-FA39-9AF6-5378-F5BD6EA397E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ED6D0BB-0356-271B-1F63-3C704B1EC8AE}"/>
              </a:ext>
            </a:extLst>
          </p:cNvPr>
          <p:cNvSpPr>
            <a:spLocks noGrp="1"/>
          </p:cNvSpPr>
          <p:nvPr>
            <p:ph idx="1"/>
          </p:nvPr>
        </p:nvSpPr>
        <p:spPr/>
        <p:txBody>
          <a:bodyPr vert="horz" lIns="91440" tIns="45720" rIns="91440" bIns="45720" rtlCol="0" anchor="t">
            <a:normAutofit fontScale="47500" lnSpcReduction="20000"/>
          </a:bodyPr>
          <a:lstStyle/>
          <a:p>
            <a:r>
              <a:rPr lang="en-US" sz="2900" b="1" dirty="0"/>
              <a:t>How can Data Science help in customer retention?</a:t>
            </a:r>
            <a:endParaRPr lang="en-US" sz="2900" b="1" dirty="0">
              <a:cs typeface="Arial"/>
            </a:endParaRPr>
          </a:p>
          <a:p>
            <a:r>
              <a:rPr lang="en-US" dirty="0">
                <a:latin typeface="Consolas"/>
              </a:rPr>
              <a:t> Yes, data science can view this dataset as a classification problem to predict if the customer will stay with the current vendor.
  In case, historical data is not available unsupervised machine learning techniques can be applied and in case historical data of response vector is available, then, it can be processed further for VIF and ANOVA Analysis.</a:t>
            </a:r>
            <a:endParaRPr lang="en-US" dirty="0"/>
          </a:p>
          <a:p>
            <a:r>
              <a:rPr lang="en-US" sz="2900" b="1" dirty="0"/>
              <a:t>What kind of predictions can data scientists make with this data and can this explain if the customers will stay with the company for a long time? In other terms, what characteristics have more influence in prediction?</a:t>
            </a:r>
            <a:endParaRPr lang="en-US" sz="2900" b="1">
              <a:cs typeface="Arial"/>
            </a:endParaRPr>
          </a:p>
          <a:p>
            <a:r>
              <a:rPr lang="en-US" dirty="0">
                <a:latin typeface="Consolas"/>
              </a:rPr>
              <a:t> Yes, data science can view this dataset as a classification problem to predict if the customer will stay with the current vendor.
  In case, historical data is not </a:t>
            </a:r>
            <a:r>
              <a:rPr lang="en-US" dirty="0" err="1">
                <a:latin typeface="Consolas"/>
              </a:rPr>
              <a:t>availble</a:t>
            </a:r>
            <a:r>
              <a:rPr lang="en-US" dirty="0">
                <a:latin typeface="Consolas"/>
              </a:rPr>
              <a:t> unsupervised machine learning techniques can be applied and in case historical data of response vector is available, then, it can be processed further for VIF and ANOVA Analysis.
  Feature relevance is highlighted in Correlation Analysis, regression analysis and Descriptive Analysis. I have already highlighted all the features that are causing biasness in the data.
  Including response vector, one can find most correlated feature and that is the most important feature. Apart from this one can do, outliers transformation using power transform to completely remove outliers.
  VIF scores and ANOVA analysis can help in further multicollinearity reduction and feature selection in appropriate variance threshold, thereby, reducing bias and variance and developing a low risk model.</a:t>
            </a:r>
            <a:endParaRPr lang="en-US" dirty="0"/>
          </a:p>
        </p:txBody>
      </p:sp>
    </p:spTree>
    <p:extLst>
      <p:ext uri="{BB962C8B-B14F-4D97-AF65-F5344CB8AC3E}">
        <p14:creationId xmlns:p14="http://schemas.microsoft.com/office/powerpoint/2010/main" val="305235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D9AD9F7-44DF-C031-D423-EDB3BEBB7B80}"/>
              </a:ext>
            </a:extLst>
          </p:cNvPr>
          <p:cNvPicPr>
            <a:picLocks noChangeAspect="1"/>
          </p:cNvPicPr>
          <p:nvPr/>
        </p:nvPicPr>
        <p:blipFill rotWithShape="1">
          <a:blip r:embed="rId2">
            <a:alphaModFix amt="60000"/>
          </a:blip>
          <a:srcRect r="6259" b="6254"/>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DD76A46D-0804-BE81-911F-4632A329E0FA}"/>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ANOVA</a:t>
            </a:r>
          </a:p>
        </p:txBody>
      </p:sp>
      <p:grpSp>
        <p:nvGrpSpPr>
          <p:cNvPr id="2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619B6B4D-51F9-52DE-5598-197C5A501ADD}"/>
              </a:ext>
            </a:extLst>
          </p:cNvPr>
          <p:cNvSpPr>
            <a:spLocks noGrp="1"/>
          </p:cNvSpPr>
          <p:nvPr>
            <p:ph idx="1"/>
          </p:nvPr>
        </p:nvSpPr>
        <p:spPr>
          <a:xfrm>
            <a:off x="6195372" y="726538"/>
            <a:ext cx="4977905" cy="5017076"/>
          </a:xfrm>
        </p:spPr>
        <p:txBody>
          <a:bodyPr vert="horz" lIns="91440" tIns="45720" rIns="91440" bIns="45720" rtlCol="0" anchor="ctr">
            <a:normAutofit/>
          </a:bodyPr>
          <a:lstStyle/>
          <a:p>
            <a:r>
              <a:rPr lang="en-US" sz="1800">
                <a:solidFill>
                  <a:srgbClr val="FFFFFF"/>
                </a:solidFill>
                <a:cs typeface="Arial"/>
              </a:rPr>
              <a:t>ANOVA  stands for Analysis of variance.</a:t>
            </a:r>
          </a:p>
          <a:p>
            <a:r>
              <a:rPr lang="en-US" sz="1800">
                <a:solidFill>
                  <a:srgbClr val="FFFFFF"/>
                </a:solidFill>
                <a:cs typeface="Arial"/>
              </a:rPr>
              <a:t>It is used to find correlation between different groups of categoriical data.</a:t>
            </a:r>
          </a:p>
          <a:p>
            <a:r>
              <a:rPr lang="en-US" sz="1800">
                <a:solidFill>
                  <a:srgbClr val="FFFFFF"/>
                </a:solidFill>
                <a:cs typeface="Arial"/>
              </a:rPr>
              <a:t>We obtain:</a:t>
            </a:r>
          </a:p>
          <a:p>
            <a:pPr lvl="1"/>
            <a:r>
              <a:rPr lang="en-US" sz="1800">
                <a:solidFill>
                  <a:srgbClr val="FFFFFF"/>
                </a:solidFill>
                <a:cs typeface="Arial"/>
              </a:rPr>
              <a:t>F-Test Score: variation between sample group means divided by the variation within the sample mean. </a:t>
            </a:r>
          </a:p>
          <a:p>
            <a:pPr lvl="1"/>
            <a:r>
              <a:rPr lang="en-US" sz="1800">
                <a:solidFill>
                  <a:srgbClr val="FFFFFF"/>
                </a:solidFill>
                <a:cs typeface="Arial"/>
              </a:rPr>
              <a:t>P-Value: confidence degree.</a:t>
            </a:r>
          </a:p>
          <a:p>
            <a:pPr lvl="1"/>
            <a:r>
              <a:rPr lang="en-US" sz="1800">
                <a:solidFill>
                  <a:srgbClr val="FFFFFF"/>
                </a:solidFill>
                <a:cs typeface="Arial"/>
              </a:rPr>
              <a:t>F test should be greater than 1 and pvalue less than 0.05.</a:t>
            </a:r>
          </a:p>
        </p:txBody>
      </p:sp>
    </p:spTree>
    <p:extLst>
      <p:ext uri="{BB962C8B-B14F-4D97-AF65-F5344CB8AC3E}">
        <p14:creationId xmlns:p14="http://schemas.microsoft.com/office/powerpoint/2010/main" val="34140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n placed on top of a signature line">
            <a:extLst>
              <a:ext uri="{FF2B5EF4-FFF2-40B4-BE49-F238E27FC236}">
                <a16:creationId xmlns:a16="http://schemas.microsoft.com/office/drawing/2014/main" id="{63E6AA63-C23A-50BD-EFF2-93F7790B2A76}"/>
              </a:ext>
            </a:extLst>
          </p:cNvPr>
          <p:cNvPicPr>
            <a:picLocks noChangeAspect="1"/>
          </p:cNvPicPr>
          <p:nvPr/>
        </p:nvPicPr>
        <p:blipFill rotWithShape="1">
          <a:blip r:embed="rId2">
            <a:alphaModFix amt="70000"/>
          </a:blip>
          <a:srcRect r="6" b="15606"/>
          <a:stretch/>
        </p:blipFill>
        <p:spPr>
          <a:xfrm>
            <a:off x="20" y="10"/>
            <a:ext cx="12188932" cy="6856614"/>
          </a:xfrm>
          <a:prstGeom prst="rect">
            <a:avLst/>
          </a:prstGeom>
        </p:spPr>
      </p:pic>
      <p:sp>
        <p:nvSpPr>
          <p:cNvPr id="2" name="Title 1">
            <a:extLst>
              <a:ext uri="{FF2B5EF4-FFF2-40B4-BE49-F238E27FC236}">
                <a16:creationId xmlns:a16="http://schemas.microsoft.com/office/drawing/2014/main" id="{D8905D7A-A0E9-5540-9FB1-F1099B804A8E}"/>
              </a:ext>
            </a:extLst>
          </p:cNvPr>
          <p:cNvSpPr>
            <a:spLocks noGrp="1"/>
          </p:cNvSpPr>
          <p:nvPr>
            <p:ph type="title"/>
          </p:nvPr>
        </p:nvSpPr>
        <p:spPr>
          <a:xfrm>
            <a:off x="996275" y="744909"/>
            <a:ext cx="10190071" cy="3145855"/>
          </a:xfrm>
        </p:spPr>
        <p:txBody>
          <a:bodyPr vert="horz" lIns="91440" tIns="45720" rIns="91440" bIns="45720" rtlCol="0" anchor="b">
            <a:normAutofit fontScale="90000"/>
          </a:bodyPr>
          <a:lstStyle/>
          <a:p>
            <a:pPr algn="ctr">
              <a:lnSpc>
                <a:spcPct val="90000"/>
              </a:lnSpc>
            </a:pPr>
            <a:r>
              <a:rPr lang="en-US" sz="5400" kern="1200" dirty="0">
                <a:solidFill>
                  <a:srgbClr val="FFFFFF"/>
                </a:solidFill>
                <a:latin typeface="+mj-lt"/>
                <a:ea typeface="+mj-ea"/>
                <a:cs typeface="+mj-cs"/>
              </a:rPr>
              <a:t>Thank You.</a:t>
            </a:r>
            <a:br>
              <a:rPr lang="en-US" sz="5400" kern="1200" dirty="0"/>
            </a:br>
            <a:br>
              <a:rPr lang="en-US" sz="5400" kern="1200" dirty="0"/>
            </a:br>
            <a:r>
              <a:rPr lang="en-US" sz="5400" dirty="0">
                <a:solidFill>
                  <a:srgbClr val="FFFFFF"/>
                </a:solidFill>
              </a:rPr>
              <a:t>Credits</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Fliprobo</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DataTrained</a:t>
            </a:r>
            <a:r>
              <a:rPr lang="en-US" sz="5400" kern="1200" dirty="0">
                <a:solidFill>
                  <a:srgbClr val="FFFFFF"/>
                </a:solidFill>
                <a:latin typeface="+mj-lt"/>
                <a:ea typeface="+mj-ea"/>
                <a:cs typeface="+mj-cs"/>
              </a:rPr>
              <a:t> and Python Documentation.</a:t>
            </a:r>
          </a:p>
        </p:txBody>
      </p:sp>
      <p:grpSp>
        <p:nvGrpSpPr>
          <p:cNvPr id="40"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1" name="Freeform: Shape 40">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49" name="Group 48">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50" name="Straight Connector 49">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3"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4"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50651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4">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8" name="Freeform: Shape 1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99" name="Freeform: Shape 1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00" name="Freeform: Shape 2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0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3" name="Freeform: Shape 3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03" name="Rectangle 4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4" name="Rectangle 4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05" name="Top left">
            <a:extLst>
              <a:ext uri="{FF2B5EF4-FFF2-40B4-BE49-F238E27FC236}">
                <a16:creationId xmlns:a16="http://schemas.microsoft.com/office/drawing/2014/main" id="{7FC895C9-79FE-43E8-A87E-8304DA93A8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 name="Freeform: Shape 45">
              <a:extLst>
                <a:ext uri="{FF2B5EF4-FFF2-40B4-BE49-F238E27FC236}">
                  <a16:creationId xmlns:a16="http://schemas.microsoft.com/office/drawing/2014/main" id="{DA48B0F7-6177-4959-B9D2-0B7BBCA28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7" name="Freeform: Shape 46">
              <a:extLst>
                <a:ext uri="{FF2B5EF4-FFF2-40B4-BE49-F238E27FC236}">
                  <a16:creationId xmlns:a16="http://schemas.microsoft.com/office/drawing/2014/main" id="{BF2618BA-01AD-4567-8871-EFBCF54C2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727EC15-A8F2-4063-98D1-8B828AD9C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93FC5443-533A-4F70-9C0C-B30B27F99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45AB8C4E-2DDD-4CEB-979C-61A9FAF7A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92FC2A38-06EC-4016-92C6-B53E68CE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584142E-7633-4A74-9737-E5EBFDB2D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10E008C8-071C-4A05-A224-2993A1756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52F4BC39-3777-9E77-0C16-96F54239524B}"/>
              </a:ext>
            </a:extLst>
          </p:cNvPr>
          <p:cNvSpPr>
            <a:spLocks noGrp="1"/>
          </p:cNvSpPr>
          <p:nvPr>
            <p:ph type="title"/>
          </p:nvPr>
        </p:nvSpPr>
        <p:spPr>
          <a:xfrm>
            <a:off x="1005653" y="3181162"/>
            <a:ext cx="10075544" cy="1964123"/>
          </a:xfrm>
        </p:spPr>
        <p:txBody>
          <a:bodyPr vert="horz" lIns="91440" tIns="45720" rIns="91440" bIns="45720" rtlCol="0" anchor="b">
            <a:normAutofit fontScale="90000"/>
          </a:bodyPr>
          <a:lstStyle/>
          <a:p>
            <a:r>
              <a:rPr lang="en-US" sz="5400" kern="1200">
                <a:latin typeface="+mj-lt"/>
                <a:ea typeface="+mj-ea"/>
                <a:cs typeface="+mj-cs"/>
              </a:rPr>
              <a:t>Importing Data</a:t>
            </a:r>
            <a:r>
              <a:rPr lang="en-US" sz="5400"/>
              <a:t>:  Process of loading or reading data into python.</a:t>
            </a:r>
            <a:endParaRPr lang="en-US" sz="5400" kern="1200">
              <a:latin typeface="+mj-lt"/>
              <a:ea typeface="+mj-ea"/>
              <a:cs typeface="+mj-cs"/>
            </a:endParaRPr>
          </a:p>
        </p:txBody>
      </p:sp>
      <p:sp>
        <p:nvSpPr>
          <p:cNvPr id="106" name="Content Placeholder 11">
            <a:extLst>
              <a:ext uri="{FF2B5EF4-FFF2-40B4-BE49-F238E27FC236}">
                <a16:creationId xmlns:a16="http://schemas.microsoft.com/office/drawing/2014/main" id="{03AFA112-DCB2-ABB0-19C2-D1390D88CF8A}"/>
              </a:ext>
            </a:extLst>
          </p:cNvPr>
          <p:cNvSpPr>
            <a:spLocks noGrp="1"/>
          </p:cNvSpPr>
          <p:nvPr>
            <p:ph idx="1"/>
          </p:nvPr>
        </p:nvSpPr>
        <p:spPr>
          <a:xfrm>
            <a:off x="1012785" y="5190953"/>
            <a:ext cx="5471346" cy="938137"/>
          </a:xfrm>
        </p:spPr>
        <p:txBody>
          <a:bodyPr vert="horz" lIns="91440" tIns="45720" rIns="91440" bIns="45720" rtlCol="0" anchor="t">
            <a:normAutofit/>
          </a:bodyPr>
          <a:lstStyle/>
          <a:p>
            <a:pPr marL="0" indent="0">
              <a:buNone/>
            </a:pPr>
            <a:r>
              <a:rPr lang="en-US" sz="2200">
                <a:cs typeface="Arial"/>
              </a:rPr>
              <a:t>Some of the questions are mentioned above. (These are column names)</a:t>
            </a:r>
            <a:endParaRPr lang="en-US" sz="2200" kern="1200">
              <a:latin typeface="+mn-lt"/>
              <a:cs typeface="Arial"/>
            </a:endParaRPr>
          </a:p>
        </p:txBody>
      </p:sp>
      <p:grpSp>
        <p:nvGrpSpPr>
          <p:cNvPr id="107" name="Cross">
            <a:extLst>
              <a:ext uri="{FF2B5EF4-FFF2-40B4-BE49-F238E27FC236}">
                <a16:creationId xmlns:a16="http://schemas.microsoft.com/office/drawing/2014/main" id="{648AC293-747D-47C4-9B5B-EB0624E58F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08" name="Straight Connector 55">
              <a:extLst>
                <a:ext uri="{FF2B5EF4-FFF2-40B4-BE49-F238E27FC236}">
                  <a16:creationId xmlns:a16="http://schemas.microsoft.com/office/drawing/2014/main" id="{4CDB5A71-CB3A-4D7E-8508-78068B024A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39FD191F-4D0D-4A36-88EA-9E73BD9F06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Picture 7">
            <a:extLst>
              <a:ext uri="{FF2B5EF4-FFF2-40B4-BE49-F238E27FC236}">
                <a16:creationId xmlns:a16="http://schemas.microsoft.com/office/drawing/2014/main" id="{1CC485F2-CE5E-DA0C-049D-1916737256F6}"/>
              </a:ext>
            </a:extLst>
          </p:cNvPr>
          <p:cNvPicPr>
            <a:picLocks noChangeAspect="1"/>
          </p:cNvPicPr>
          <p:nvPr/>
        </p:nvPicPr>
        <p:blipFill>
          <a:blip r:embed="rId2"/>
          <a:stretch>
            <a:fillRect/>
          </a:stretch>
        </p:blipFill>
        <p:spPr>
          <a:xfrm>
            <a:off x="699586" y="61561"/>
            <a:ext cx="10889185" cy="3003640"/>
          </a:xfrm>
          <a:prstGeom prst="rect">
            <a:avLst/>
          </a:prstGeom>
        </p:spPr>
      </p:pic>
      <p:grpSp>
        <p:nvGrpSpPr>
          <p:cNvPr id="109" name="Bottom Right">
            <a:extLst>
              <a:ext uri="{FF2B5EF4-FFF2-40B4-BE49-F238E27FC236}">
                <a16:creationId xmlns:a16="http://schemas.microsoft.com/office/drawing/2014/main" id="{41839D76-8014-4A87-878E-D7706BAEF2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0" name="Graphic 157">
              <a:extLst>
                <a:ext uri="{FF2B5EF4-FFF2-40B4-BE49-F238E27FC236}">
                  <a16:creationId xmlns:a16="http://schemas.microsoft.com/office/drawing/2014/main" id="{A63C97A9-092E-4CCB-B978-0D94C19409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2" name="Freeform: Shape 61">
                <a:extLst>
                  <a:ext uri="{FF2B5EF4-FFF2-40B4-BE49-F238E27FC236}">
                    <a16:creationId xmlns:a16="http://schemas.microsoft.com/office/drawing/2014/main" id="{53653347-CE88-4247-8536-FC7155AB7C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A6F1D153-15D9-449A-B9A8-7F0FCBBD9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84AF8E5A-1441-43A9-98E5-C83F52B1AC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E7DCDDAC-E31F-4E54-B276-4A2A67033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65">
                <a:extLst>
                  <a:ext uri="{FF2B5EF4-FFF2-40B4-BE49-F238E27FC236}">
                    <a16:creationId xmlns:a16="http://schemas.microsoft.com/office/drawing/2014/main" id="{749392A4-1FEC-49C4-9CF2-5EB96624E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BC77FD6F-8D2D-483D-B53F-8B378B55C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0642557F-17BF-416E-958C-C6B5FA936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1" name="Freeform: Shape 60">
              <a:extLst>
                <a:ext uri="{FF2B5EF4-FFF2-40B4-BE49-F238E27FC236}">
                  <a16:creationId xmlns:a16="http://schemas.microsoft.com/office/drawing/2014/main" id="{EE2FF566-EB4F-4C4B-9F45-3F267FE13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0389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7" name="Rectangle 4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4" descr="Panda bear in tree in forest">
            <a:extLst>
              <a:ext uri="{FF2B5EF4-FFF2-40B4-BE49-F238E27FC236}">
                <a16:creationId xmlns:a16="http://schemas.microsoft.com/office/drawing/2014/main" id="{65CE50F3-5CCE-F116-25CB-C978335AF818}"/>
              </a:ext>
            </a:extLst>
          </p:cNvPr>
          <p:cNvPicPr>
            <a:picLocks noChangeAspect="1"/>
          </p:cNvPicPr>
          <p:nvPr/>
        </p:nvPicPr>
        <p:blipFill rotWithShape="1">
          <a:blip r:embed="rId2">
            <a:alphaModFix amt="60000"/>
          </a:blip>
          <a:srcRect t="287" r="-1" b="15438"/>
          <a:stretch/>
        </p:blipFill>
        <p:spPr>
          <a:xfrm>
            <a:off x="20" y="10"/>
            <a:ext cx="12188932" cy="6856614"/>
          </a:xfrm>
          <a:prstGeom prst="rect">
            <a:avLst/>
          </a:prstGeom>
        </p:spPr>
      </p:pic>
      <p:grpSp>
        <p:nvGrpSpPr>
          <p:cNvPr id="51"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2" name="Freeform: Shape 51">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B031F7E1-3D02-4980-B00B-15AB7011B4A5}"/>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Technical Process</a:t>
            </a:r>
          </a:p>
        </p:txBody>
      </p:sp>
      <p:grpSp>
        <p:nvGrpSpPr>
          <p:cNvPr id="60"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1"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3" name="Freeform: Shape 62">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2" name="Freeform: Shape 61">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9541DA10-F2C4-2435-8308-A8E651383D60}"/>
              </a:ext>
            </a:extLst>
          </p:cNvPr>
          <p:cNvSpPr>
            <a:spLocks noGrp="1"/>
          </p:cNvSpPr>
          <p:nvPr>
            <p:ph idx="1"/>
          </p:nvPr>
        </p:nvSpPr>
        <p:spPr>
          <a:xfrm>
            <a:off x="6195372" y="726538"/>
            <a:ext cx="4977905" cy="5017076"/>
          </a:xfrm>
        </p:spPr>
        <p:txBody>
          <a:bodyPr vert="horz" lIns="91440" tIns="45720" rIns="91440" bIns="45720" rtlCol="0" anchor="ctr">
            <a:normAutofit/>
          </a:bodyPr>
          <a:lstStyle/>
          <a:p>
            <a:r>
              <a:rPr lang="en-US" sz="1800">
                <a:solidFill>
                  <a:srgbClr val="FFFFFF"/>
                </a:solidFill>
                <a:cs typeface="Arial"/>
              </a:rPr>
              <a:t>Imported data from pandas library, after converting it in raw format. It is a scientific computing library.</a:t>
            </a:r>
          </a:p>
          <a:p>
            <a:endParaRPr lang="en-US" sz="1800">
              <a:solidFill>
                <a:srgbClr val="FFFFFF"/>
              </a:solidFill>
              <a:cs typeface="Arial"/>
            </a:endParaRPr>
          </a:p>
          <a:p>
            <a:r>
              <a:rPr lang="en-US" sz="1800">
                <a:solidFill>
                  <a:srgbClr val="FFFFFF"/>
                </a:solidFill>
                <a:cs typeface="Arial"/>
              </a:rPr>
              <a:t>Hard Code=</a:t>
            </a:r>
            <a:r>
              <a:rPr lang="en-US" sz="1800" err="1">
                <a:solidFill>
                  <a:srgbClr val="FFFFFF"/>
                </a:solidFill>
                <a:cs typeface="Arial"/>
              </a:rPr>
              <a:t>pandas.read_excel</a:t>
            </a:r>
            <a:r>
              <a:rPr lang="en-US" sz="1800">
                <a:solidFill>
                  <a:srgbClr val="FFFFFF"/>
                </a:solidFill>
                <a:cs typeface="Arial"/>
              </a:rPr>
              <a:t>(customer_retention.xlsx, </a:t>
            </a:r>
            <a:r>
              <a:rPr lang="en-US" sz="1800" err="1">
                <a:solidFill>
                  <a:srgbClr val="FFFFFF"/>
                </a:solidFill>
                <a:cs typeface="Arial"/>
              </a:rPr>
              <a:t>sheet_name</a:t>
            </a:r>
            <a:r>
              <a:rPr lang="en-US" sz="1800">
                <a:solidFill>
                  <a:srgbClr val="FFFFFF"/>
                </a:solidFill>
                <a:cs typeface="Arial"/>
              </a:rPr>
              <a:t>=1)</a:t>
            </a:r>
          </a:p>
          <a:p>
            <a:endParaRPr lang="en-US" sz="1800">
              <a:solidFill>
                <a:srgbClr val="FFFFFF"/>
              </a:solidFill>
              <a:cs typeface="Arial"/>
            </a:endParaRPr>
          </a:p>
          <a:p>
            <a:r>
              <a:rPr lang="en-US" sz="1800">
                <a:solidFill>
                  <a:srgbClr val="FFFFFF"/>
                </a:solidFill>
                <a:cs typeface="Arial"/>
              </a:rPr>
              <a:t>Format=xlsx</a:t>
            </a:r>
          </a:p>
        </p:txBody>
      </p:sp>
    </p:spTree>
    <p:extLst>
      <p:ext uri="{BB962C8B-B14F-4D97-AF65-F5344CB8AC3E}">
        <p14:creationId xmlns:p14="http://schemas.microsoft.com/office/powerpoint/2010/main" val="5946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55A6-C9F1-3B14-EF73-8202264792E6}"/>
              </a:ext>
            </a:extLst>
          </p:cNvPr>
          <p:cNvSpPr>
            <a:spLocks noGrp="1"/>
          </p:cNvSpPr>
          <p:nvPr>
            <p:ph type="title"/>
          </p:nvPr>
        </p:nvSpPr>
        <p:spPr/>
        <p:txBody>
          <a:bodyPr/>
          <a:lstStyle/>
          <a:p>
            <a:r>
              <a:rPr lang="en-US"/>
              <a:t>Getting Started With Data Analysis</a:t>
            </a:r>
          </a:p>
        </p:txBody>
      </p:sp>
      <p:pic>
        <p:nvPicPr>
          <p:cNvPr id="4" name="Picture 4" descr="Graphical user interface, text, application, email&#10;&#10;Description automatically generated">
            <a:extLst>
              <a:ext uri="{FF2B5EF4-FFF2-40B4-BE49-F238E27FC236}">
                <a16:creationId xmlns:a16="http://schemas.microsoft.com/office/drawing/2014/main" id="{AEC35F4A-1350-F739-6BF1-8050778ECE70}"/>
              </a:ext>
            </a:extLst>
          </p:cNvPr>
          <p:cNvPicPr>
            <a:picLocks noGrp="1" noChangeAspect="1"/>
          </p:cNvPicPr>
          <p:nvPr>
            <p:ph idx="1"/>
          </p:nvPr>
        </p:nvPicPr>
        <p:blipFill>
          <a:blip r:embed="rId2"/>
          <a:stretch>
            <a:fillRect/>
          </a:stretch>
        </p:blipFill>
        <p:spPr>
          <a:xfrm>
            <a:off x="838200" y="2713603"/>
            <a:ext cx="10515600" cy="3718380"/>
          </a:xfrm>
        </p:spPr>
      </p:pic>
      <p:sp>
        <p:nvSpPr>
          <p:cNvPr id="5" name="TextBox 4">
            <a:extLst>
              <a:ext uri="{FF2B5EF4-FFF2-40B4-BE49-F238E27FC236}">
                <a16:creationId xmlns:a16="http://schemas.microsoft.com/office/drawing/2014/main" id="{9B177486-DDB9-BDC6-BF8A-A623B35912F7}"/>
              </a:ext>
            </a:extLst>
          </p:cNvPr>
          <p:cNvSpPr txBox="1"/>
          <p:nvPr/>
        </p:nvSpPr>
        <p:spPr>
          <a:xfrm>
            <a:off x="664369" y="2093118"/>
            <a:ext cx="103870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Check 1 and Check2 to get started with this data</a:t>
            </a:r>
          </a:p>
        </p:txBody>
      </p:sp>
    </p:spTree>
    <p:extLst>
      <p:ext uri="{BB962C8B-B14F-4D97-AF65-F5344CB8AC3E}">
        <p14:creationId xmlns:p14="http://schemas.microsoft.com/office/powerpoint/2010/main" val="3460944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anda eating on the earth">
            <a:extLst>
              <a:ext uri="{FF2B5EF4-FFF2-40B4-BE49-F238E27FC236}">
                <a16:creationId xmlns:a16="http://schemas.microsoft.com/office/drawing/2014/main" id="{3185467C-BC57-89A6-0E80-63725A08E092}"/>
              </a:ext>
            </a:extLst>
          </p:cNvPr>
          <p:cNvPicPr>
            <a:picLocks noChangeAspect="1"/>
          </p:cNvPicPr>
          <p:nvPr/>
        </p:nvPicPr>
        <p:blipFill rotWithShape="1">
          <a:blip r:embed="rId2">
            <a:alphaModFix amt="60000"/>
          </a:blip>
          <a:srcRect t="7758" r="6" b="7847"/>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408C7D3E-07D4-5583-704E-AF684A3A966E}"/>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Getting Started With Data Analysis Part 2</a:t>
            </a:r>
          </a:p>
        </p:txBody>
      </p:sp>
      <p:grpSp>
        <p:nvGrpSpPr>
          <p:cNvPr id="2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230B088-A18F-D7E0-5802-A9F3202E8B4A}"/>
              </a:ext>
            </a:extLst>
          </p:cNvPr>
          <p:cNvSpPr>
            <a:spLocks noGrp="1"/>
          </p:cNvSpPr>
          <p:nvPr>
            <p:ph idx="1"/>
          </p:nvPr>
        </p:nvSpPr>
        <p:spPr>
          <a:xfrm>
            <a:off x="6195372" y="726538"/>
            <a:ext cx="4977905" cy="5017076"/>
          </a:xfrm>
        </p:spPr>
        <p:txBody>
          <a:bodyPr vert="horz" lIns="91440" tIns="45720" rIns="91440" bIns="45720" rtlCol="0" anchor="ctr">
            <a:normAutofit/>
          </a:bodyPr>
          <a:lstStyle/>
          <a:p>
            <a:r>
              <a:rPr lang="en-US" sz="1800">
                <a:solidFill>
                  <a:srgbClr val="FFFFFF"/>
                </a:solidFill>
                <a:latin typeface="Consolas"/>
              </a:rPr>
              <a:t>&lt;class 'pandas.core.frame.DataFrame'&gt;
RangeIndex: 269 entries, 0 to 268
Data columns (total 71 columns).</a:t>
            </a:r>
          </a:p>
          <a:p>
            <a:r>
              <a:rPr lang="en-US" sz="1800">
                <a:solidFill>
                  <a:srgbClr val="FFFFFF"/>
                </a:solidFill>
                <a:latin typeface="Consolas"/>
              </a:rPr>
              <a:t>dtypes: int64(46), object(25)
memory usage: 149.3+ KB</a:t>
            </a:r>
          </a:p>
          <a:p>
            <a:r>
              <a:rPr lang="en-US" sz="1800">
                <a:solidFill>
                  <a:srgbClr val="FFFFFF"/>
                </a:solidFill>
                <a:latin typeface="Consolas"/>
              </a:rPr>
              <a:t>Count Of Null Values:0</a:t>
            </a:r>
          </a:p>
          <a:p>
            <a:endParaRPr lang="en-US" sz="1800">
              <a:solidFill>
                <a:srgbClr val="FFFFFF"/>
              </a:solidFill>
              <a:latin typeface="Consolas"/>
            </a:endParaRPr>
          </a:p>
          <a:p>
            <a:endParaRPr lang="en-US" sz="1800">
              <a:solidFill>
                <a:srgbClr val="FFFFFF"/>
              </a:solidFill>
              <a:latin typeface="Consolas"/>
            </a:endParaRPr>
          </a:p>
        </p:txBody>
      </p:sp>
    </p:spTree>
    <p:extLst>
      <p:ext uri="{BB962C8B-B14F-4D97-AF65-F5344CB8AC3E}">
        <p14:creationId xmlns:p14="http://schemas.microsoft.com/office/powerpoint/2010/main" val="2051847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D8C5504B-12D1-5D4F-9375-69709C4BC4A8}"/>
              </a:ext>
            </a:extLst>
          </p:cNvPr>
          <p:cNvSpPr>
            <a:spLocks noGrp="1"/>
          </p:cNvSpPr>
          <p:nvPr>
            <p:ph type="title"/>
          </p:nvPr>
        </p:nvSpPr>
        <p:spPr>
          <a:xfrm>
            <a:off x="1198181" y="167973"/>
            <a:ext cx="9988165" cy="1501639"/>
          </a:xfrm>
        </p:spPr>
        <p:txBody>
          <a:bodyPr anchor="b">
            <a:normAutofit/>
          </a:bodyPr>
          <a:lstStyle/>
          <a:p>
            <a:r>
              <a:rPr lang="en-US" dirty="0"/>
              <a:t>Data Pre-Processing</a:t>
            </a:r>
          </a:p>
        </p:txBody>
      </p:sp>
      <p:grpSp>
        <p:nvGrpSpPr>
          <p:cNvPr id="23"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9C833BAF-9A11-90E7-0D49-D1C290D1EE38}"/>
              </a:ext>
            </a:extLst>
          </p:cNvPr>
          <p:cNvGraphicFramePr>
            <a:graphicFrameLocks noGrp="1"/>
          </p:cNvGraphicFramePr>
          <p:nvPr>
            <p:ph idx="1"/>
            <p:extLst>
              <p:ext uri="{D42A27DB-BD31-4B8C-83A1-F6EECF244321}">
                <p14:modId xmlns:p14="http://schemas.microsoft.com/office/powerpoint/2010/main" val="3595161014"/>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231283"/>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42</Slides>
  <Notes>0</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ExploreVTI</vt:lpstr>
      <vt:lpstr>Customer Retention Project</vt:lpstr>
      <vt:lpstr>Introduction</vt:lpstr>
      <vt:lpstr>Problem Statement</vt:lpstr>
      <vt:lpstr>Understanding The Data (Part 1)</vt:lpstr>
      <vt:lpstr>Importing Data:  Process of loading or reading data into python.</vt:lpstr>
      <vt:lpstr>Technical Process</vt:lpstr>
      <vt:lpstr>Getting Started With Data Analysis</vt:lpstr>
      <vt:lpstr>Getting Started With Data Analysis Part 2</vt:lpstr>
      <vt:lpstr>Data Pre-Processing</vt:lpstr>
      <vt:lpstr>Data Pre-Processing (contd...)</vt:lpstr>
      <vt:lpstr>Steps: 1 And 2</vt:lpstr>
      <vt:lpstr>Steps1 and 2 (contd...)</vt:lpstr>
      <vt:lpstr>Practical Application Of Steps 1 And 2</vt:lpstr>
      <vt:lpstr>Practical Application Of Steps 1 And 2 (contd....)</vt:lpstr>
      <vt:lpstr>Step 3</vt:lpstr>
      <vt:lpstr>Practical Application Of Step 3:  Scaler=Standard Scaler</vt:lpstr>
      <vt:lpstr>Exploratory Data Analysis</vt:lpstr>
      <vt:lpstr>Scatter Plots</vt:lpstr>
      <vt:lpstr>PowerPoint Presentation</vt:lpstr>
      <vt:lpstr>Log Transformation View Of Customer Loyalty</vt:lpstr>
      <vt:lpstr>Outliers Detection</vt:lpstr>
      <vt:lpstr>Group By View Of Data</vt:lpstr>
      <vt:lpstr>Group By View Of Data</vt:lpstr>
      <vt:lpstr>Regression Plots</vt:lpstr>
      <vt:lpstr>Practical Application (Contd...) Reg Plots</vt:lpstr>
      <vt:lpstr>Regression Plots</vt:lpstr>
      <vt:lpstr>Histograms</vt:lpstr>
      <vt:lpstr>Correlation</vt:lpstr>
      <vt:lpstr>Correlation Analysis</vt:lpstr>
      <vt:lpstr>Descriptive Statistics</vt:lpstr>
      <vt:lpstr>Practical Application (Descriptive Stats)</vt:lpstr>
      <vt:lpstr>Descriptive Statistics Analysis</vt:lpstr>
      <vt:lpstr>PowerPoint Presentation</vt:lpstr>
      <vt:lpstr>PowerPoint Presentation</vt:lpstr>
      <vt:lpstr>PowerPoint Presentation</vt:lpstr>
      <vt:lpstr>Distribution Plots</vt:lpstr>
      <vt:lpstr>Distribution Plot Analysis</vt:lpstr>
      <vt:lpstr>Contd...</vt:lpstr>
      <vt:lpstr>Contd...</vt:lpstr>
      <vt:lpstr>Conclusion</vt:lpstr>
      <vt:lpstr>ANOVA</vt:lpstr>
      <vt:lpstr>Thank You.  Credits: Fliprobo, DataTrained and Python Documentation.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644</cp:revision>
  <dcterms:created xsi:type="dcterms:W3CDTF">2022-04-14T04:28:55Z</dcterms:created>
  <dcterms:modified xsi:type="dcterms:W3CDTF">2022-04-19T15:06:22Z</dcterms:modified>
</cp:coreProperties>
</file>